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63" r:id="rId2"/>
    <p:sldId id="259" r:id="rId3"/>
    <p:sldId id="267" r:id="rId4"/>
    <p:sldId id="256" r:id="rId5"/>
    <p:sldId id="268" r:id="rId6"/>
    <p:sldId id="257" r:id="rId7"/>
    <p:sldId id="265" r:id="rId8"/>
    <p:sldId id="270" r:id="rId9"/>
    <p:sldId id="262" r:id="rId10"/>
    <p:sldId id="269" r:id="rId11"/>
    <p:sldId id="266" r:id="rId12"/>
    <p:sldId id="260" r:id="rId13"/>
    <p:sldId id="264"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536" autoAdjust="0"/>
  </p:normalViewPr>
  <p:slideViewPr>
    <p:cSldViewPr snapToGrid="0">
      <p:cViewPr>
        <p:scale>
          <a:sx n="61" d="100"/>
          <a:sy n="61"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A8739-E25F-439C-BD13-6BB86EFEA662}" type="datetimeFigureOut">
              <a:rPr lang="en-US" smtClean="0"/>
              <a:t>4/7/2018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2AF25-DE8B-4B81-83B0-A467A7F36394}" type="slidenum">
              <a:rPr lang="en-US" smtClean="0"/>
              <a:t>‹#›</a:t>
            </a:fld>
            <a:endParaRPr lang="en-US"/>
          </a:p>
        </p:txBody>
      </p:sp>
    </p:spTree>
    <p:extLst>
      <p:ext uri="{BB962C8B-B14F-4D97-AF65-F5344CB8AC3E}">
        <p14:creationId xmlns:p14="http://schemas.microsoft.com/office/powerpoint/2010/main" val="396570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 - </a:t>
            </a:r>
          </a:p>
        </p:txBody>
      </p:sp>
      <p:sp>
        <p:nvSpPr>
          <p:cNvPr id="4" name="Slide Number Placeholder 3"/>
          <p:cNvSpPr>
            <a:spLocks noGrp="1"/>
          </p:cNvSpPr>
          <p:nvPr>
            <p:ph type="sldNum" sz="quarter" idx="10"/>
          </p:nvPr>
        </p:nvSpPr>
        <p:spPr/>
        <p:txBody>
          <a:bodyPr/>
          <a:lstStyle/>
          <a:p>
            <a:fld id="{6DB2AF25-DE8B-4B81-83B0-A467A7F36394}" type="slidenum">
              <a:rPr lang="en-US" smtClean="0"/>
              <a:t>1</a:t>
            </a:fld>
            <a:endParaRPr lang="en-US"/>
          </a:p>
        </p:txBody>
      </p:sp>
    </p:spTree>
    <p:extLst>
      <p:ext uri="{BB962C8B-B14F-4D97-AF65-F5344CB8AC3E}">
        <p14:creationId xmlns:p14="http://schemas.microsoft.com/office/powerpoint/2010/main" val="3300217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Colleen</a:t>
            </a:r>
          </a:p>
          <a:p>
            <a:endParaRPr lang="en-US" dirty="0"/>
          </a:p>
          <a:p>
            <a:r>
              <a:rPr lang="en-US" dirty="0"/>
              <a:t>There are 76 outreach events in the concentrated window. </a:t>
            </a:r>
          </a:p>
          <a:p>
            <a:r>
              <a:rPr lang="en-US" dirty="0"/>
              <a:t>There are 10 shooting events in the </a:t>
            </a:r>
            <a:r>
              <a:rPr lang="en-US" dirty="0" err="1"/>
              <a:t>conentrated</a:t>
            </a:r>
            <a:r>
              <a:rPr lang="en-US" dirty="0"/>
              <a:t> window.</a:t>
            </a:r>
          </a:p>
        </p:txBody>
      </p:sp>
      <p:sp>
        <p:nvSpPr>
          <p:cNvPr id="4" name="Slide Number Placeholder 3"/>
          <p:cNvSpPr>
            <a:spLocks noGrp="1"/>
          </p:cNvSpPr>
          <p:nvPr>
            <p:ph type="sldNum" sz="quarter" idx="10"/>
          </p:nvPr>
        </p:nvSpPr>
        <p:spPr/>
        <p:txBody>
          <a:bodyPr/>
          <a:lstStyle/>
          <a:p>
            <a:fld id="{6DB2AF25-DE8B-4B81-83B0-A467A7F36394}" type="slidenum">
              <a:rPr lang="en-US" smtClean="0"/>
              <a:t>10</a:t>
            </a:fld>
            <a:endParaRPr lang="en-US"/>
          </a:p>
        </p:txBody>
      </p:sp>
    </p:spTree>
    <p:extLst>
      <p:ext uri="{BB962C8B-B14F-4D97-AF65-F5344CB8AC3E}">
        <p14:creationId xmlns:p14="http://schemas.microsoft.com/office/powerpoint/2010/main" val="365946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Tushaar</a:t>
            </a:r>
            <a:r>
              <a:rPr lang="en-US" dirty="0"/>
              <a:t> and Deanna</a:t>
            </a:r>
          </a:p>
          <a:p>
            <a:endParaRPr lang="en-US" dirty="0"/>
          </a:p>
          <a:p>
            <a:r>
              <a:rPr lang="en-US" dirty="0"/>
              <a:t>Hypotheses: </a:t>
            </a:r>
          </a:p>
          <a:p>
            <a:r>
              <a:rPr lang="en-US" dirty="0"/>
              <a:t>1. Crime rate increases as people approach their 20s to 30s and decreases as they get older (proved)</a:t>
            </a:r>
          </a:p>
          <a:p>
            <a:r>
              <a:rPr lang="en-US" dirty="0"/>
              <a:t>2. Wealthier neighborhoods have less crime. (proved)</a:t>
            </a:r>
          </a:p>
          <a:p>
            <a:r>
              <a:rPr lang="en-US" dirty="0"/>
              <a:t>3. Areas where police interaction within the community is robust will have a decrease in police shootings? Why – because the officers are invested in the community. (not so much </a:t>
            </a:r>
            <a:r>
              <a:rPr lang="en-US" dirty="0" err="1"/>
              <a:t>bc</a:t>
            </a:r>
            <a:r>
              <a:rPr lang="en-US" dirty="0"/>
              <a:t> data was inconclusive)</a:t>
            </a:r>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11</a:t>
            </a:fld>
            <a:endParaRPr lang="en-US"/>
          </a:p>
        </p:txBody>
      </p:sp>
    </p:spTree>
    <p:extLst>
      <p:ext uri="{BB962C8B-B14F-4D97-AF65-F5344CB8AC3E}">
        <p14:creationId xmlns:p14="http://schemas.microsoft.com/office/powerpoint/2010/main" val="407948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Colleen (demo)</a:t>
            </a:r>
          </a:p>
          <a:p>
            <a:endParaRPr lang="en-US" dirty="0"/>
          </a:p>
          <a:p>
            <a:r>
              <a:rPr lang="en-US" dirty="0"/>
              <a:t>Data cleansing - I had to take " Pleasant Hill Baptist Church (517 Baldwin Avenue) from 6:30 PM-8:00 PM." (which was in the original data set) and turn it into "517+baldwin+avenue,+Charlotte,+NC" in order to build a geocoding request from Google. I used Google geocoding to x.</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9400 Lexington Circle Charlotte, NC</a:t>
            </a:r>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12</a:t>
            </a:fld>
            <a:endParaRPr lang="en-US"/>
          </a:p>
        </p:txBody>
      </p:sp>
    </p:spTree>
    <p:extLst>
      <p:ext uri="{BB962C8B-B14F-4D97-AF65-F5344CB8AC3E}">
        <p14:creationId xmlns:p14="http://schemas.microsoft.com/office/powerpoint/2010/main" val="275678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Shootings over time show us x. In order to get this data we used the X method.</a:t>
            </a:r>
          </a:p>
        </p:txBody>
      </p:sp>
      <p:sp>
        <p:nvSpPr>
          <p:cNvPr id="4" name="Slide Number Placeholder 3"/>
          <p:cNvSpPr>
            <a:spLocks noGrp="1"/>
          </p:cNvSpPr>
          <p:nvPr>
            <p:ph type="sldNum" sz="quarter" idx="10"/>
          </p:nvPr>
        </p:nvSpPr>
        <p:spPr/>
        <p:txBody>
          <a:bodyPr/>
          <a:lstStyle/>
          <a:p>
            <a:fld id="{6DB2AF25-DE8B-4B81-83B0-A467A7F36394}" type="slidenum">
              <a:rPr lang="en-US" smtClean="0"/>
              <a:t>13</a:t>
            </a:fld>
            <a:endParaRPr lang="en-US"/>
          </a:p>
        </p:txBody>
      </p:sp>
    </p:spTree>
    <p:extLst>
      <p:ext uri="{BB962C8B-B14F-4D97-AF65-F5344CB8AC3E}">
        <p14:creationId xmlns:p14="http://schemas.microsoft.com/office/powerpoint/2010/main" val="187352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14</a:t>
            </a:fld>
            <a:endParaRPr lang="en-US"/>
          </a:p>
        </p:txBody>
      </p:sp>
    </p:spTree>
    <p:extLst>
      <p:ext uri="{BB962C8B-B14F-4D97-AF65-F5344CB8AC3E}">
        <p14:creationId xmlns:p14="http://schemas.microsoft.com/office/powerpoint/2010/main" val="21770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Colleen (</a:t>
            </a:r>
            <a:r>
              <a:rPr lang="en-US" dirty="0"/>
              <a:t>Have VS code running in background for your demo!!)</a:t>
            </a:r>
          </a:p>
          <a:p>
            <a:endParaRPr lang="en-US" b="1" dirty="0"/>
          </a:p>
          <a:p>
            <a:endParaRPr lang="en-US" b="1" dirty="0"/>
          </a:p>
          <a:p>
            <a:r>
              <a:rPr lang="en-US" b="1" dirty="0"/>
              <a:t>Pose Questions:</a:t>
            </a:r>
          </a:p>
          <a:p>
            <a:endParaRPr lang="en-US" dirty="0"/>
          </a:p>
          <a:p>
            <a:r>
              <a:rPr lang="en-US" dirty="0"/>
              <a:t>Does anyone remember why there were protests in and around Charlotte in September of 2016?</a:t>
            </a:r>
          </a:p>
          <a:p>
            <a:endParaRPr lang="en-US" dirty="0"/>
          </a:p>
          <a:p>
            <a:r>
              <a:rPr lang="en-US" dirty="0"/>
              <a:t>Yes! Keith Lamont Scott was shot by CMPD officers sparking city wide protests and nationwide media attention. </a:t>
            </a:r>
          </a:p>
          <a:p>
            <a:endParaRPr lang="en-US" dirty="0"/>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2</a:t>
            </a:fld>
            <a:endParaRPr lang="en-US"/>
          </a:p>
        </p:txBody>
      </p:sp>
    </p:spTree>
    <p:extLst>
      <p:ext uri="{BB962C8B-B14F-4D97-AF65-F5344CB8AC3E}">
        <p14:creationId xmlns:p14="http://schemas.microsoft.com/office/powerpoint/2010/main" val="72215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Deanna</a:t>
            </a:r>
          </a:p>
          <a:p>
            <a:endParaRPr lang="en-US" b="1" dirty="0"/>
          </a:p>
          <a:p>
            <a:r>
              <a:rPr lang="en-US" b="1" dirty="0"/>
              <a:t>Pose Questions:</a:t>
            </a:r>
          </a:p>
          <a:p>
            <a:endParaRPr lang="en-US" dirty="0"/>
          </a:p>
          <a:p>
            <a:r>
              <a:rPr lang="en-US" dirty="0"/>
              <a:t>Do you guys believe the crime rate increases or decreases with age?</a:t>
            </a:r>
          </a:p>
          <a:p>
            <a:r>
              <a:rPr lang="en-US" dirty="0"/>
              <a:t>Do you think Charlotte is consistent with the US police involved shootings overall?</a:t>
            </a:r>
          </a:p>
          <a:p>
            <a:r>
              <a:rPr lang="en-US" dirty="0"/>
              <a:t>Do you believe wealthy neighborhoods are safer?</a:t>
            </a:r>
          </a:p>
          <a:p>
            <a:r>
              <a:rPr lang="en-US" dirty="0"/>
              <a:t>Do you believe areas where police interaction within the community are safer?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3</a:t>
            </a:fld>
            <a:endParaRPr lang="en-US"/>
          </a:p>
        </p:txBody>
      </p:sp>
    </p:spTree>
    <p:extLst>
      <p:ext uri="{BB962C8B-B14F-4D97-AF65-F5344CB8AC3E}">
        <p14:creationId xmlns:p14="http://schemas.microsoft.com/office/powerpoint/2010/main" val="2586326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Tushaar</a:t>
            </a:r>
            <a:endParaRPr lang="en-US" dirty="0"/>
          </a:p>
          <a:p>
            <a:endParaRPr lang="en-US" dirty="0"/>
          </a:p>
          <a:p>
            <a:r>
              <a:rPr lang="en-US" dirty="0"/>
              <a:t>Name of project and group members (done).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 what kind of data did we need (we needed all data around police shootings at a national level and Charlotte level. Where did we get it? (data.gov and Kaggle.com)</a:t>
            </a:r>
          </a:p>
          <a:p>
            <a:endParaRPr lang="en-US" dirty="0"/>
          </a:p>
          <a:p>
            <a:endParaRPr lang="en-US" dirty="0"/>
          </a:p>
          <a:p>
            <a:r>
              <a:rPr lang="en-US" dirty="0"/>
              <a:t>The increased police involved shootings nation wide sparked curiosity within our group to understand how Charlotte compared to the national average, but also to quantify the amount of police shootings where police outreach was robust. We pulled shooting (national and Charlotte level) data from Data.gov using Python to clean, structure and present our data for you tonight. Before we dove into the data we asked ourselves a </a:t>
            </a:r>
            <a:r>
              <a:rPr lang="en-US" dirty="0">
                <a:solidFill>
                  <a:srgbClr val="FFFF00"/>
                </a:solidFill>
              </a:rPr>
              <a:t>few questions</a:t>
            </a:r>
            <a:r>
              <a:rPr lang="en-US" dirty="0"/>
              <a:t>:</a:t>
            </a:r>
          </a:p>
          <a:p>
            <a:r>
              <a:rPr lang="en-US" dirty="0"/>
              <a:t>1.</a:t>
            </a:r>
          </a:p>
        </p:txBody>
      </p:sp>
      <p:sp>
        <p:nvSpPr>
          <p:cNvPr id="4" name="Slide Number Placeholder 3"/>
          <p:cNvSpPr>
            <a:spLocks noGrp="1"/>
          </p:cNvSpPr>
          <p:nvPr>
            <p:ph type="sldNum" sz="quarter" idx="10"/>
          </p:nvPr>
        </p:nvSpPr>
        <p:spPr/>
        <p:txBody>
          <a:bodyPr/>
          <a:lstStyle/>
          <a:p>
            <a:fld id="{6DB2AF25-DE8B-4B81-83B0-A467A7F36394}" type="slidenum">
              <a:rPr lang="en-US" smtClean="0"/>
              <a:t>4</a:t>
            </a:fld>
            <a:endParaRPr lang="en-US"/>
          </a:p>
        </p:txBody>
      </p:sp>
    </p:spTree>
    <p:extLst>
      <p:ext uri="{BB962C8B-B14F-4D97-AF65-F5344CB8AC3E}">
        <p14:creationId xmlns:p14="http://schemas.microsoft.com/office/powerpoint/2010/main" val="10977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Tushaar</a:t>
            </a:r>
            <a:endParaRPr lang="en-US" dirty="0"/>
          </a:p>
        </p:txBody>
      </p:sp>
      <p:sp>
        <p:nvSpPr>
          <p:cNvPr id="4" name="Slide Number Placeholder 3"/>
          <p:cNvSpPr>
            <a:spLocks noGrp="1"/>
          </p:cNvSpPr>
          <p:nvPr>
            <p:ph type="sldNum" sz="quarter" idx="10"/>
          </p:nvPr>
        </p:nvSpPr>
        <p:spPr/>
        <p:txBody>
          <a:bodyPr/>
          <a:lstStyle/>
          <a:p>
            <a:fld id="{6DB2AF25-DE8B-4B81-83B0-A467A7F36394}" type="slidenum">
              <a:rPr lang="en-US" smtClean="0"/>
              <a:t>5</a:t>
            </a:fld>
            <a:endParaRPr lang="en-US"/>
          </a:p>
        </p:txBody>
      </p:sp>
    </p:spTree>
    <p:extLst>
      <p:ext uri="{BB962C8B-B14F-4D97-AF65-F5344CB8AC3E}">
        <p14:creationId xmlns:p14="http://schemas.microsoft.com/office/powerpoint/2010/main" val="934705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Tushaar</a:t>
            </a:r>
            <a:endParaRPr lang="en-US" dirty="0"/>
          </a:p>
          <a:p>
            <a:endParaRPr lang="en-US" dirty="0"/>
          </a:p>
          <a:p>
            <a:r>
              <a:rPr lang="en-US" dirty="0"/>
              <a:t>We wanted to compare stats at the national and Charlotte level so we pulled five concentration points with the data we had. The first is number of shootings by state. You can see that state X has the most followed by x. NC ranks in the top 10 at number x. The next is the victim’s weapon of choice. You can see guns far outweigh any other weapon of choice. The next is the victim’s gender. From the analysis we see male’s far outweigh females being shot. The net is victim’s race. Caucasians hold the title of being shot and killed the most, however when we compare to the national race demographic we find x. The final is victim’s age range. We didn’t expect this, but the age range of 31 – 40 was highest. The tools I used to prepare this data is x. </a:t>
            </a:r>
          </a:p>
        </p:txBody>
      </p:sp>
      <p:sp>
        <p:nvSpPr>
          <p:cNvPr id="4" name="Slide Number Placeholder 3"/>
          <p:cNvSpPr>
            <a:spLocks noGrp="1"/>
          </p:cNvSpPr>
          <p:nvPr>
            <p:ph type="sldNum" sz="quarter" idx="10"/>
          </p:nvPr>
        </p:nvSpPr>
        <p:spPr/>
        <p:txBody>
          <a:bodyPr/>
          <a:lstStyle/>
          <a:p>
            <a:fld id="{6DB2AF25-DE8B-4B81-83B0-A467A7F36394}" type="slidenum">
              <a:rPr lang="en-US" smtClean="0"/>
              <a:t>6</a:t>
            </a:fld>
            <a:endParaRPr lang="en-US"/>
          </a:p>
        </p:txBody>
      </p:sp>
    </p:spTree>
    <p:extLst>
      <p:ext uri="{BB962C8B-B14F-4D97-AF65-F5344CB8AC3E}">
        <p14:creationId xmlns:p14="http://schemas.microsoft.com/office/powerpoint/2010/main" val="340027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Deanna</a:t>
            </a:r>
          </a:p>
          <a:p>
            <a:endParaRPr lang="en-US" dirty="0"/>
          </a:p>
          <a:p>
            <a:r>
              <a:rPr lang="en-US" dirty="0"/>
              <a:t>This answers our first question of how does Charlotte shootings by age compare to the national level? You can see that Charlotte shootings spike in the 20’s, but on a national level they max out in the 30s? </a:t>
            </a:r>
          </a:p>
        </p:txBody>
      </p:sp>
      <p:sp>
        <p:nvSpPr>
          <p:cNvPr id="4" name="Slide Number Placeholder 3"/>
          <p:cNvSpPr>
            <a:spLocks noGrp="1"/>
          </p:cNvSpPr>
          <p:nvPr>
            <p:ph type="sldNum" sz="quarter" idx="10"/>
          </p:nvPr>
        </p:nvSpPr>
        <p:spPr/>
        <p:txBody>
          <a:bodyPr/>
          <a:lstStyle/>
          <a:p>
            <a:fld id="{6DB2AF25-DE8B-4B81-83B0-A467A7F36394}" type="slidenum">
              <a:rPr lang="en-US" smtClean="0"/>
              <a:t>7</a:t>
            </a:fld>
            <a:endParaRPr lang="en-US"/>
          </a:p>
        </p:txBody>
      </p:sp>
    </p:spTree>
    <p:extLst>
      <p:ext uri="{BB962C8B-B14F-4D97-AF65-F5344CB8AC3E}">
        <p14:creationId xmlns:p14="http://schemas.microsoft.com/office/powerpoint/2010/main" val="130997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Deanna</a:t>
            </a:r>
          </a:p>
        </p:txBody>
      </p:sp>
      <p:sp>
        <p:nvSpPr>
          <p:cNvPr id="4" name="Slide Number Placeholder 3"/>
          <p:cNvSpPr>
            <a:spLocks noGrp="1"/>
          </p:cNvSpPr>
          <p:nvPr>
            <p:ph type="sldNum" sz="quarter" idx="10"/>
          </p:nvPr>
        </p:nvSpPr>
        <p:spPr/>
        <p:txBody>
          <a:bodyPr/>
          <a:lstStyle/>
          <a:p>
            <a:fld id="{6DB2AF25-DE8B-4B81-83B0-A467A7F36394}" type="slidenum">
              <a:rPr lang="en-US" smtClean="0"/>
              <a:t>8</a:t>
            </a:fld>
            <a:endParaRPr lang="en-US"/>
          </a:p>
        </p:txBody>
      </p:sp>
    </p:spTree>
    <p:extLst>
      <p:ext uri="{BB962C8B-B14F-4D97-AF65-F5344CB8AC3E}">
        <p14:creationId xmlns:p14="http://schemas.microsoft.com/office/powerpoint/2010/main" val="115318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Colleen</a:t>
            </a:r>
          </a:p>
        </p:txBody>
      </p:sp>
      <p:sp>
        <p:nvSpPr>
          <p:cNvPr id="4" name="Slide Number Placeholder 3"/>
          <p:cNvSpPr>
            <a:spLocks noGrp="1"/>
          </p:cNvSpPr>
          <p:nvPr>
            <p:ph type="sldNum" sz="quarter" idx="10"/>
          </p:nvPr>
        </p:nvSpPr>
        <p:spPr/>
        <p:txBody>
          <a:bodyPr/>
          <a:lstStyle/>
          <a:p>
            <a:fld id="{6DB2AF25-DE8B-4B81-83B0-A467A7F36394}" type="slidenum">
              <a:rPr lang="en-US" smtClean="0"/>
              <a:t>9</a:t>
            </a:fld>
            <a:endParaRPr lang="en-US"/>
          </a:p>
        </p:txBody>
      </p:sp>
    </p:spTree>
    <p:extLst>
      <p:ext uri="{BB962C8B-B14F-4D97-AF65-F5344CB8AC3E}">
        <p14:creationId xmlns:p14="http://schemas.microsoft.com/office/powerpoint/2010/main" val="316042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4/7/2018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93CC-8F99-4E87-8390-08BB7E17D884}"/>
              </a:ext>
            </a:extLst>
          </p:cNvPr>
          <p:cNvSpPr>
            <a:spLocks noGrp="1"/>
          </p:cNvSpPr>
          <p:nvPr>
            <p:ph type="title"/>
          </p:nvPr>
        </p:nvSpPr>
        <p:spPr>
          <a:xfrm>
            <a:off x="131761" y="88527"/>
            <a:ext cx="9404723" cy="728382"/>
          </a:xfrm>
        </p:spPr>
        <p:txBody>
          <a:bodyPr/>
          <a:lstStyle/>
          <a:p>
            <a:r>
              <a:rPr lang="en-US" dirty="0"/>
              <a:t>Presentation Format</a:t>
            </a:r>
          </a:p>
        </p:txBody>
      </p:sp>
      <p:sp>
        <p:nvSpPr>
          <p:cNvPr id="3" name="Content Placeholder 2">
            <a:extLst>
              <a:ext uri="{FF2B5EF4-FFF2-40B4-BE49-F238E27FC236}">
                <a16:creationId xmlns:a16="http://schemas.microsoft.com/office/drawing/2014/main" id="{8077B53B-AC4B-411F-BFD4-5796E54FDD80}"/>
              </a:ext>
            </a:extLst>
          </p:cNvPr>
          <p:cNvSpPr>
            <a:spLocks noGrp="1"/>
          </p:cNvSpPr>
          <p:nvPr>
            <p:ph idx="1"/>
          </p:nvPr>
        </p:nvSpPr>
        <p:spPr>
          <a:xfrm>
            <a:off x="131761" y="816908"/>
            <a:ext cx="11860214" cy="5869641"/>
          </a:xfrm>
        </p:spPr>
        <p:txBody>
          <a:bodyPr/>
          <a:lstStyle/>
          <a:p>
            <a:r>
              <a:rPr lang="en-US" dirty="0"/>
              <a:t>Title slide – motivation (increased media attention makes it seems like nation wide shootings are increasing), hypothesis (pose questions to audience in first slide), questions asked and if we could answer them (same questions we have asked you we asked ourselves?)</a:t>
            </a:r>
          </a:p>
          <a:p>
            <a:r>
              <a:rPr lang="en-US" dirty="0"/>
              <a:t>Questions and Data – what kind of data did we need (? Where did you get it? (data.gov and Kaggle.com)</a:t>
            </a:r>
          </a:p>
          <a:p>
            <a:r>
              <a:rPr lang="en-US" dirty="0"/>
              <a:t>Data cleanup and exploration – insights of data we weren’t expecting, problems and how we solved, present interesting figures with </a:t>
            </a:r>
            <a:r>
              <a:rPr lang="en-US" dirty="0" err="1"/>
              <a:t>Jupyter</a:t>
            </a:r>
            <a:r>
              <a:rPr lang="en-US" dirty="0"/>
              <a:t> notebook</a:t>
            </a:r>
          </a:p>
          <a:p>
            <a:r>
              <a:rPr lang="en-US" dirty="0"/>
              <a:t>Analysis – steps to analyze the data and answer our questions. Discuss interesting figures found during analysis (x)</a:t>
            </a:r>
          </a:p>
          <a:p>
            <a:r>
              <a:rPr lang="en-US" dirty="0"/>
              <a:t>Discussion around findings – hypothesis true or false? Surprising, why or why not?</a:t>
            </a:r>
          </a:p>
          <a:p>
            <a:r>
              <a:rPr lang="en-US" dirty="0"/>
              <a:t>Difficulties and what other data we would analyze if we had more time.</a:t>
            </a:r>
          </a:p>
          <a:p>
            <a:endParaRPr lang="en-US" dirty="0"/>
          </a:p>
          <a:p>
            <a:r>
              <a:rPr lang="en-US" dirty="0"/>
              <a:t>At ten minutes each we should average two minutes per group.</a:t>
            </a:r>
          </a:p>
          <a:p>
            <a:endParaRPr lang="en-US" dirty="0"/>
          </a:p>
        </p:txBody>
      </p:sp>
    </p:spTree>
    <p:extLst>
      <p:ext uri="{BB962C8B-B14F-4D97-AF65-F5344CB8AC3E}">
        <p14:creationId xmlns:p14="http://schemas.microsoft.com/office/powerpoint/2010/main" val="154655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F68B-9751-4CC9-8240-3613B98568E1}"/>
              </a:ext>
            </a:extLst>
          </p:cNvPr>
          <p:cNvSpPr>
            <a:spLocks noGrp="1"/>
          </p:cNvSpPr>
          <p:nvPr>
            <p:ph type="title"/>
          </p:nvPr>
        </p:nvSpPr>
        <p:spPr>
          <a:xfrm>
            <a:off x="231442" y="282597"/>
            <a:ext cx="10007711" cy="759394"/>
          </a:xfrm>
        </p:spPr>
        <p:txBody>
          <a:bodyPr/>
          <a:lstStyle/>
          <a:p>
            <a:r>
              <a:rPr lang="en-US" sz="3600" dirty="0"/>
              <a:t>Community Police interaction v. Shootings</a:t>
            </a:r>
          </a:p>
        </p:txBody>
      </p:sp>
      <p:pic>
        <p:nvPicPr>
          <p:cNvPr id="4" name="Picture 3">
            <a:extLst>
              <a:ext uri="{FF2B5EF4-FFF2-40B4-BE49-F238E27FC236}">
                <a16:creationId xmlns:a16="http://schemas.microsoft.com/office/drawing/2014/main" id="{639FE1D8-7F25-408F-B776-3469A801EE0D}"/>
              </a:ext>
            </a:extLst>
          </p:cNvPr>
          <p:cNvPicPr>
            <a:picLocks noChangeAspect="1"/>
          </p:cNvPicPr>
          <p:nvPr/>
        </p:nvPicPr>
        <p:blipFill>
          <a:blip r:embed="rId3"/>
          <a:stretch>
            <a:fillRect/>
          </a:stretch>
        </p:blipFill>
        <p:spPr>
          <a:xfrm>
            <a:off x="6363910" y="1156824"/>
            <a:ext cx="5636673" cy="5284381"/>
          </a:xfrm>
          <a:prstGeom prst="rect">
            <a:avLst/>
          </a:prstGeom>
        </p:spPr>
      </p:pic>
      <p:pic>
        <p:nvPicPr>
          <p:cNvPr id="5" name="Picture 4">
            <a:extLst>
              <a:ext uri="{FF2B5EF4-FFF2-40B4-BE49-F238E27FC236}">
                <a16:creationId xmlns:a16="http://schemas.microsoft.com/office/drawing/2014/main" id="{68A0EAC7-1004-4CFF-829A-F88027CB73C7}"/>
              </a:ext>
            </a:extLst>
          </p:cNvPr>
          <p:cNvPicPr>
            <a:picLocks noChangeAspect="1"/>
          </p:cNvPicPr>
          <p:nvPr/>
        </p:nvPicPr>
        <p:blipFill>
          <a:blip r:embed="rId4"/>
          <a:stretch>
            <a:fillRect/>
          </a:stretch>
        </p:blipFill>
        <p:spPr>
          <a:xfrm>
            <a:off x="217784" y="1147254"/>
            <a:ext cx="5144025" cy="5293951"/>
          </a:xfrm>
          <a:prstGeom prst="rect">
            <a:avLst/>
          </a:prstGeom>
        </p:spPr>
      </p:pic>
      <p:sp>
        <p:nvSpPr>
          <p:cNvPr id="6" name="Arrow: Striped Right 5">
            <a:extLst>
              <a:ext uri="{FF2B5EF4-FFF2-40B4-BE49-F238E27FC236}">
                <a16:creationId xmlns:a16="http://schemas.microsoft.com/office/drawing/2014/main" id="{1A127EE4-3A36-4CCF-8E7C-C1AC906B49DF}"/>
              </a:ext>
            </a:extLst>
          </p:cNvPr>
          <p:cNvSpPr/>
          <p:nvPr/>
        </p:nvSpPr>
        <p:spPr>
          <a:xfrm>
            <a:off x="5539564" y="3615068"/>
            <a:ext cx="669851" cy="563526"/>
          </a:xfrm>
          <a:prstGeom prst="striped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13CA42-CF2F-475E-B6E9-D1D8E55368AF}"/>
              </a:ext>
            </a:extLst>
          </p:cNvPr>
          <p:cNvSpPr txBox="1"/>
          <p:nvPr/>
        </p:nvSpPr>
        <p:spPr>
          <a:xfrm>
            <a:off x="217784" y="6430320"/>
            <a:ext cx="11974216" cy="338554"/>
          </a:xfrm>
          <a:prstGeom prst="rect">
            <a:avLst/>
          </a:prstGeom>
          <a:noFill/>
        </p:spPr>
        <p:txBody>
          <a:bodyPr wrap="square" rtlCol="0">
            <a:spAutoFit/>
          </a:bodyPr>
          <a:lstStyle/>
          <a:p>
            <a:r>
              <a:rPr lang="en-US" sz="1600" dirty="0"/>
              <a:t>" Pleasant Hill Baptist Church (517 Baldwin Avenue) from 6:30 PM-8:00 PM." into "517+baldwin+avenue,+Charlotte,+NC"</a:t>
            </a:r>
          </a:p>
        </p:txBody>
      </p:sp>
    </p:spTree>
    <p:extLst>
      <p:ext uri="{BB962C8B-B14F-4D97-AF65-F5344CB8AC3E}">
        <p14:creationId xmlns:p14="http://schemas.microsoft.com/office/powerpoint/2010/main" val="90560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2FE0-9530-46C3-AAF1-2445AFB068BC}"/>
              </a:ext>
            </a:extLst>
          </p:cNvPr>
          <p:cNvSpPr>
            <a:spLocks noGrp="1"/>
          </p:cNvSpPr>
          <p:nvPr>
            <p:ph type="title"/>
          </p:nvPr>
        </p:nvSpPr>
        <p:spPr>
          <a:xfrm>
            <a:off x="401562" y="293230"/>
            <a:ext cx="9404723" cy="1400530"/>
          </a:xfrm>
        </p:spPr>
        <p:txBody>
          <a:bodyPr/>
          <a:lstStyle/>
          <a:p>
            <a:r>
              <a:rPr lang="en-US" dirty="0"/>
              <a:t>Conclusion</a:t>
            </a:r>
          </a:p>
        </p:txBody>
      </p:sp>
      <p:sp>
        <p:nvSpPr>
          <p:cNvPr id="3" name="Content Placeholder 2">
            <a:extLst>
              <a:ext uri="{FF2B5EF4-FFF2-40B4-BE49-F238E27FC236}">
                <a16:creationId xmlns:a16="http://schemas.microsoft.com/office/drawing/2014/main" id="{1B8B1D36-928C-4D79-AD54-C0D99BA2ECF5}"/>
              </a:ext>
            </a:extLst>
          </p:cNvPr>
          <p:cNvSpPr>
            <a:spLocks noGrp="1"/>
          </p:cNvSpPr>
          <p:nvPr>
            <p:ph idx="1"/>
          </p:nvPr>
        </p:nvSpPr>
        <p:spPr>
          <a:xfrm>
            <a:off x="758242" y="1440240"/>
            <a:ext cx="10480372" cy="4790439"/>
          </a:xfrm>
        </p:spPr>
        <p:txBody>
          <a:bodyPr>
            <a:normAutofit lnSpcReduction="10000"/>
          </a:bodyPr>
          <a:lstStyle/>
          <a:p>
            <a:r>
              <a:rPr lang="en-US" sz="3200" dirty="0"/>
              <a:t>Crime rate </a:t>
            </a:r>
            <a:r>
              <a:rPr lang="en-US" sz="3200" i="1" u="sng" dirty="0"/>
              <a:t>does</a:t>
            </a:r>
            <a:r>
              <a:rPr lang="en-US" sz="3200" dirty="0"/>
              <a:t> increase as people approach their 20s – 30s and decreases as they get older.</a:t>
            </a:r>
          </a:p>
          <a:p>
            <a:endParaRPr lang="en-US" sz="3200" dirty="0"/>
          </a:p>
          <a:p>
            <a:r>
              <a:rPr lang="en-US" sz="3200" b="1" dirty="0"/>
              <a:t>Yes</a:t>
            </a:r>
            <a:r>
              <a:rPr lang="en-US" sz="3200" dirty="0"/>
              <a:t>, wealthier neighborhoods do have fewer police shootings.</a:t>
            </a:r>
          </a:p>
          <a:p>
            <a:endParaRPr lang="en-US" sz="3200" dirty="0"/>
          </a:p>
          <a:p>
            <a:r>
              <a:rPr lang="en-US" sz="3200" strike="sngStrike" dirty="0"/>
              <a:t>Inconclusive</a:t>
            </a:r>
            <a:r>
              <a:rPr lang="en-US" sz="3200" dirty="0"/>
              <a:t>. There is no direct connection between increased police interaction and police shootings.</a:t>
            </a:r>
          </a:p>
        </p:txBody>
      </p:sp>
    </p:spTree>
    <p:extLst>
      <p:ext uri="{BB962C8B-B14F-4D97-AF65-F5344CB8AC3E}">
        <p14:creationId xmlns:p14="http://schemas.microsoft.com/office/powerpoint/2010/main" val="23954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433E-130D-4F62-B759-6F25FA37336E}"/>
              </a:ext>
            </a:extLst>
          </p:cNvPr>
          <p:cNvSpPr>
            <a:spLocks noGrp="1"/>
          </p:cNvSpPr>
          <p:nvPr>
            <p:ph type="title"/>
          </p:nvPr>
        </p:nvSpPr>
        <p:spPr>
          <a:xfrm>
            <a:off x="1393639" y="2728735"/>
            <a:ext cx="9404723" cy="1400530"/>
          </a:xfrm>
        </p:spPr>
        <p:txBody>
          <a:bodyPr/>
          <a:lstStyle/>
          <a:p>
            <a:pPr algn="ctr"/>
            <a:r>
              <a:rPr lang="en-US" dirty="0"/>
              <a:t>Shootings near you!</a:t>
            </a:r>
          </a:p>
        </p:txBody>
      </p:sp>
    </p:spTree>
    <p:extLst>
      <p:ext uri="{BB962C8B-B14F-4D97-AF65-F5344CB8AC3E}">
        <p14:creationId xmlns:p14="http://schemas.microsoft.com/office/powerpoint/2010/main" val="301578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8654-B134-4A02-9D16-EF8E05FD6D98}"/>
              </a:ext>
            </a:extLst>
          </p:cNvPr>
          <p:cNvSpPr>
            <a:spLocks noGrp="1"/>
          </p:cNvSpPr>
          <p:nvPr>
            <p:ph type="title"/>
          </p:nvPr>
        </p:nvSpPr>
        <p:spPr>
          <a:xfrm>
            <a:off x="393512" y="373912"/>
            <a:ext cx="9404723" cy="1400530"/>
          </a:xfrm>
        </p:spPr>
        <p:txBody>
          <a:bodyPr/>
          <a:lstStyle/>
          <a:p>
            <a:r>
              <a:rPr lang="en-US" dirty="0"/>
              <a:t>Shootings over time…</a:t>
            </a:r>
          </a:p>
        </p:txBody>
      </p:sp>
      <p:pic>
        <p:nvPicPr>
          <p:cNvPr id="5" name="Content Placeholder 4">
            <a:extLst>
              <a:ext uri="{FF2B5EF4-FFF2-40B4-BE49-F238E27FC236}">
                <a16:creationId xmlns:a16="http://schemas.microsoft.com/office/drawing/2014/main" id="{DEA76958-1311-44C0-8967-051C8C79E301}"/>
              </a:ext>
            </a:extLst>
          </p:cNvPr>
          <p:cNvPicPr>
            <a:picLocks noGrp="1" noChangeAspect="1"/>
          </p:cNvPicPr>
          <p:nvPr>
            <p:ph sz="half" idx="1"/>
          </p:nvPr>
        </p:nvPicPr>
        <p:blipFill>
          <a:blip r:embed="rId3"/>
          <a:stretch>
            <a:fillRect/>
          </a:stretch>
        </p:blipFill>
        <p:spPr>
          <a:xfrm>
            <a:off x="1852905" y="1629976"/>
            <a:ext cx="4395787" cy="4160592"/>
          </a:xfrm>
        </p:spPr>
      </p:pic>
      <p:pic>
        <p:nvPicPr>
          <p:cNvPr id="7" name="Picture 6">
            <a:extLst>
              <a:ext uri="{FF2B5EF4-FFF2-40B4-BE49-F238E27FC236}">
                <a16:creationId xmlns:a16="http://schemas.microsoft.com/office/drawing/2014/main" id="{9B61491A-84AA-41D1-93FC-3FDB2B02ECA7}"/>
              </a:ext>
            </a:extLst>
          </p:cNvPr>
          <p:cNvPicPr>
            <a:picLocks noChangeAspect="1"/>
          </p:cNvPicPr>
          <p:nvPr/>
        </p:nvPicPr>
        <p:blipFill>
          <a:blip r:embed="rId4"/>
          <a:stretch>
            <a:fillRect/>
          </a:stretch>
        </p:blipFill>
        <p:spPr>
          <a:xfrm>
            <a:off x="2226431" y="1664636"/>
            <a:ext cx="4144142" cy="4155909"/>
          </a:xfrm>
          <a:prstGeom prst="rect">
            <a:avLst/>
          </a:prstGeom>
        </p:spPr>
      </p:pic>
      <p:pic>
        <p:nvPicPr>
          <p:cNvPr id="12" name="Picture 11">
            <a:extLst>
              <a:ext uri="{FF2B5EF4-FFF2-40B4-BE49-F238E27FC236}">
                <a16:creationId xmlns:a16="http://schemas.microsoft.com/office/drawing/2014/main" id="{20961F9F-A76A-4754-949A-212D947D391C}"/>
              </a:ext>
            </a:extLst>
          </p:cNvPr>
          <p:cNvPicPr>
            <a:picLocks noChangeAspect="1"/>
          </p:cNvPicPr>
          <p:nvPr/>
        </p:nvPicPr>
        <p:blipFill>
          <a:blip r:embed="rId5"/>
          <a:stretch>
            <a:fillRect/>
          </a:stretch>
        </p:blipFill>
        <p:spPr>
          <a:xfrm>
            <a:off x="2568536" y="1673338"/>
            <a:ext cx="4244834" cy="4160592"/>
          </a:xfrm>
          <a:prstGeom prst="rect">
            <a:avLst/>
          </a:prstGeom>
        </p:spPr>
      </p:pic>
      <p:pic>
        <p:nvPicPr>
          <p:cNvPr id="14" name="Picture 13">
            <a:extLst>
              <a:ext uri="{FF2B5EF4-FFF2-40B4-BE49-F238E27FC236}">
                <a16:creationId xmlns:a16="http://schemas.microsoft.com/office/drawing/2014/main" id="{27658D38-56E9-4DF5-807D-6BAF7CFCCBDF}"/>
              </a:ext>
            </a:extLst>
          </p:cNvPr>
          <p:cNvPicPr>
            <a:picLocks noChangeAspect="1"/>
          </p:cNvPicPr>
          <p:nvPr/>
        </p:nvPicPr>
        <p:blipFill>
          <a:blip r:embed="rId6"/>
          <a:stretch>
            <a:fillRect/>
          </a:stretch>
        </p:blipFill>
        <p:spPr>
          <a:xfrm>
            <a:off x="2883277" y="1688184"/>
            <a:ext cx="4141787" cy="4160592"/>
          </a:xfrm>
          <a:prstGeom prst="rect">
            <a:avLst/>
          </a:prstGeom>
        </p:spPr>
      </p:pic>
      <p:pic>
        <p:nvPicPr>
          <p:cNvPr id="16" name="Picture 15">
            <a:extLst>
              <a:ext uri="{FF2B5EF4-FFF2-40B4-BE49-F238E27FC236}">
                <a16:creationId xmlns:a16="http://schemas.microsoft.com/office/drawing/2014/main" id="{263B3CA2-AF87-4CB3-9CD4-B3C95E8BB06F}"/>
              </a:ext>
            </a:extLst>
          </p:cNvPr>
          <p:cNvPicPr>
            <a:picLocks noChangeAspect="1"/>
          </p:cNvPicPr>
          <p:nvPr/>
        </p:nvPicPr>
        <p:blipFill>
          <a:blip r:embed="rId7"/>
          <a:stretch>
            <a:fillRect/>
          </a:stretch>
        </p:blipFill>
        <p:spPr>
          <a:xfrm>
            <a:off x="3258197" y="1688184"/>
            <a:ext cx="4254510" cy="4160592"/>
          </a:xfrm>
          <a:prstGeom prst="rect">
            <a:avLst/>
          </a:prstGeom>
        </p:spPr>
      </p:pic>
      <p:pic>
        <p:nvPicPr>
          <p:cNvPr id="18" name="Picture 17">
            <a:extLst>
              <a:ext uri="{FF2B5EF4-FFF2-40B4-BE49-F238E27FC236}">
                <a16:creationId xmlns:a16="http://schemas.microsoft.com/office/drawing/2014/main" id="{D000955C-27B8-4D2E-AC22-38815DB31B90}"/>
              </a:ext>
            </a:extLst>
          </p:cNvPr>
          <p:cNvPicPr>
            <a:picLocks noChangeAspect="1"/>
          </p:cNvPicPr>
          <p:nvPr/>
        </p:nvPicPr>
        <p:blipFill>
          <a:blip r:embed="rId8"/>
          <a:stretch>
            <a:fillRect/>
          </a:stretch>
        </p:blipFill>
        <p:spPr>
          <a:xfrm>
            <a:off x="3514468" y="1670355"/>
            <a:ext cx="4245889" cy="4160592"/>
          </a:xfrm>
          <a:prstGeom prst="rect">
            <a:avLst/>
          </a:prstGeom>
        </p:spPr>
      </p:pic>
      <p:pic>
        <p:nvPicPr>
          <p:cNvPr id="20" name="Picture 19">
            <a:extLst>
              <a:ext uri="{FF2B5EF4-FFF2-40B4-BE49-F238E27FC236}">
                <a16:creationId xmlns:a16="http://schemas.microsoft.com/office/drawing/2014/main" id="{BB3A84FE-876D-4D0E-869A-F12D95310083}"/>
              </a:ext>
            </a:extLst>
          </p:cNvPr>
          <p:cNvPicPr>
            <a:picLocks noChangeAspect="1"/>
          </p:cNvPicPr>
          <p:nvPr/>
        </p:nvPicPr>
        <p:blipFill>
          <a:blip r:embed="rId9"/>
          <a:stretch>
            <a:fillRect/>
          </a:stretch>
        </p:blipFill>
        <p:spPr>
          <a:xfrm>
            <a:off x="3828476" y="1682921"/>
            <a:ext cx="4134916" cy="4247317"/>
          </a:xfrm>
          <a:prstGeom prst="rect">
            <a:avLst/>
          </a:prstGeom>
        </p:spPr>
      </p:pic>
      <p:pic>
        <p:nvPicPr>
          <p:cNvPr id="22" name="Picture 21">
            <a:extLst>
              <a:ext uri="{FF2B5EF4-FFF2-40B4-BE49-F238E27FC236}">
                <a16:creationId xmlns:a16="http://schemas.microsoft.com/office/drawing/2014/main" id="{3C3F93C2-56C2-4ACC-9C9C-87BFC9BC7553}"/>
              </a:ext>
            </a:extLst>
          </p:cNvPr>
          <p:cNvPicPr>
            <a:picLocks noChangeAspect="1"/>
          </p:cNvPicPr>
          <p:nvPr/>
        </p:nvPicPr>
        <p:blipFill>
          <a:blip r:embed="rId10"/>
          <a:stretch>
            <a:fillRect/>
          </a:stretch>
        </p:blipFill>
        <p:spPr>
          <a:xfrm>
            <a:off x="4177267" y="1685255"/>
            <a:ext cx="4122158" cy="4136147"/>
          </a:xfrm>
          <a:prstGeom prst="rect">
            <a:avLst/>
          </a:prstGeom>
        </p:spPr>
      </p:pic>
      <p:pic>
        <p:nvPicPr>
          <p:cNvPr id="24" name="Picture 23">
            <a:extLst>
              <a:ext uri="{FF2B5EF4-FFF2-40B4-BE49-F238E27FC236}">
                <a16:creationId xmlns:a16="http://schemas.microsoft.com/office/drawing/2014/main" id="{42166312-6B3E-4F7F-8F61-6475535E443E}"/>
              </a:ext>
            </a:extLst>
          </p:cNvPr>
          <p:cNvPicPr>
            <a:picLocks noChangeAspect="1"/>
          </p:cNvPicPr>
          <p:nvPr/>
        </p:nvPicPr>
        <p:blipFill>
          <a:blip r:embed="rId11"/>
          <a:stretch>
            <a:fillRect/>
          </a:stretch>
        </p:blipFill>
        <p:spPr>
          <a:xfrm>
            <a:off x="4521660" y="1685566"/>
            <a:ext cx="4197395" cy="4173627"/>
          </a:xfrm>
          <a:prstGeom prst="rect">
            <a:avLst/>
          </a:prstGeom>
        </p:spPr>
      </p:pic>
      <p:pic>
        <p:nvPicPr>
          <p:cNvPr id="26" name="Picture 25">
            <a:extLst>
              <a:ext uri="{FF2B5EF4-FFF2-40B4-BE49-F238E27FC236}">
                <a16:creationId xmlns:a16="http://schemas.microsoft.com/office/drawing/2014/main" id="{8414C662-C487-4DA1-A977-BB25BC1E4E58}"/>
              </a:ext>
            </a:extLst>
          </p:cNvPr>
          <p:cNvPicPr>
            <a:picLocks noChangeAspect="1"/>
          </p:cNvPicPr>
          <p:nvPr/>
        </p:nvPicPr>
        <p:blipFill>
          <a:blip r:embed="rId12"/>
          <a:stretch>
            <a:fillRect/>
          </a:stretch>
        </p:blipFill>
        <p:spPr>
          <a:xfrm>
            <a:off x="4876004" y="1670355"/>
            <a:ext cx="4031839" cy="4247317"/>
          </a:xfrm>
          <a:prstGeom prst="rect">
            <a:avLst/>
          </a:prstGeom>
        </p:spPr>
      </p:pic>
      <p:pic>
        <p:nvPicPr>
          <p:cNvPr id="28" name="Picture 27">
            <a:extLst>
              <a:ext uri="{FF2B5EF4-FFF2-40B4-BE49-F238E27FC236}">
                <a16:creationId xmlns:a16="http://schemas.microsoft.com/office/drawing/2014/main" id="{D8A46591-EE54-44E7-A7D8-60493BFD2949}"/>
              </a:ext>
            </a:extLst>
          </p:cNvPr>
          <p:cNvPicPr>
            <a:picLocks noChangeAspect="1"/>
          </p:cNvPicPr>
          <p:nvPr/>
        </p:nvPicPr>
        <p:blipFill>
          <a:blip r:embed="rId13"/>
          <a:stretch>
            <a:fillRect/>
          </a:stretch>
        </p:blipFill>
        <p:spPr>
          <a:xfrm>
            <a:off x="5232694" y="1656592"/>
            <a:ext cx="4084942" cy="4261080"/>
          </a:xfrm>
          <a:prstGeom prst="rect">
            <a:avLst/>
          </a:prstGeom>
        </p:spPr>
      </p:pic>
      <p:pic>
        <p:nvPicPr>
          <p:cNvPr id="30" name="Picture 29">
            <a:extLst>
              <a:ext uri="{FF2B5EF4-FFF2-40B4-BE49-F238E27FC236}">
                <a16:creationId xmlns:a16="http://schemas.microsoft.com/office/drawing/2014/main" id="{5339858B-1186-49C7-9109-584424DBC8F5}"/>
              </a:ext>
            </a:extLst>
          </p:cNvPr>
          <p:cNvPicPr>
            <a:picLocks noChangeAspect="1"/>
          </p:cNvPicPr>
          <p:nvPr/>
        </p:nvPicPr>
        <p:blipFill>
          <a:blip r:embed="rId14"/>
          <a:stretch>
            <a:fillRect/>
          </a:stretch>
        </p:blipFill>
        <p:spPr>
          <a:xfrm>
            <a:off x="5613113" y="1675784"/>
            <a:ext cx="3767506" cy="4197134"/>
          </a:xfrm>
          <a:prstGeom prst="rect">
            <a:avLst/>
          </a:prstGeom>
        </p:spPr>
      </p:pic>
      <p:pic>
        <p:nvPicPr>
          <p:cNvPr id="32" name="Picture 31">
            <a:extLst>
              <a:ext uri="{FF2B5EF4-FFF2-40B4-BE49-F238E27FC236}">
                <a16:creationId xmlns:a16="http://schemas.microsoft.com/office/drawing/2014/main" id="{72C88823-EF01-4BC9-BD4F-1AE72687E061}"/>
              </a:ext>
            </a:extLst>
          </p:cNvPr>
          <p:cNvPicPr>
            <a:picLocks noChangeAspect="1"/>
          </p:cNvPicPr>
          <p:nvPr/>
        </p:nvPicPr>
        <p:blipFill>
          <a:blip r:embed="rId15"/>
          <a:stretch>
            <a:fillRect/>
          </a:stretch>
        </p:blipFill>
        <p:spPr>
          <a:xfrm>
            <a:off x="6035730" y="1696780"/>
            <a:ext cx="3762505" cy="4166389"/>
          </a:xfrm>
          <a:prstGeom prst="rect">
            <a:avLst/>
          </a:prstGeom>
        </p:spPr>
      </p:pic>
      <p:sp>
        <p:nvSpPr>
          <p:cNvPr id="4" name="Content Placeholder 3">
            <a:extLst>
              <a:ext uri="{FF2B5EF4-FFF2-40B4-BE49-F238E27FC236}">
                <a16:creationId xmlns:a16="http://schemas.microsoft.com/office/drawing/2014/main" id="{2A88B4EE-7113-40CF-865B-0955FB035E12}"/>
              </a:ext>
            </a:extLst>
          </p:cNvPr>
          <p:cNvSpPr>
            <a:spLocks noGrp="1"/>
          </p:cNvSpPr>
          <p:nvPr>
            <p:ph sz="half" idx="2"/>
          </p:nvPr>
        </p:nvSpPr>
        <p:spPr>
          <a:xfrm>
            <a:off x="4542703" y="2140175"/>
            <a:ext cx="4396341" cy="4200245"/>
          </a:xfrm>
        </p:spPr>
        <p:txBody>
          <a:bodyPr/>
          <a:lstStyle/>
          <a:p>
            <a:endParaRPr lang="en-US"/>
          </a:p>
        </p:txBody>
      </p:sp>
    </p:spTree>
    <p:extLst>
      <p:ext uri="{BB962C8B-B14F-4D97-AF65-F5344CB8AC3E}">
        <p14:creationId xmlns:p14="http://schemas.microsoft.com/office/powerpoint/2010/main" val="37569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2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1000"/>
                                        <p:tgtEl>
                                          <p:spTgt spid="24"/>
                                        </p:tgtEl>
                                      </p:cBhvr>
                                    </p:animEffect>
                                    <p:anim calcmode="lin" valueType="num">
                                      <p:cBhvr>
                                        <p:cTn id="96" dur="1000" fill="hold"/>
                                        <p:tgtEl>
                                          <p:spTgt spid="24"/>
                                        </p:tgtEl>
                                        <p:attrNameLst>
                                          <p:attrName>ppt_x</p:attrName>
                                        </p:attrNameLst>
                                      </p:cBhvr>
                                      <p:tavLst>
                                        <p:tav tm="0">
                                          <p:val>
                                            <p:strVal val="#ppt_x"/>
                                          </p:val>
                                        </p:tav>
                                        <p:tav tm="100000">
                                          <p:val>
                                            <p:strVal val="#ppt_x"/>
                                          </p:val>
                                        </p:tav>
                                      </p:tavLst>
                                    </p:anim>
                                    <p:anim calcmode="lin" valueType="num">
                                      <p:cBhvr>
                                        <p:cTn id="9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2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1000"/>
                                        <p:tgtEl>
                                          <p:spTgt spid="28"/>
                                        </p:tgtEl>
                                      </p:cBhvr>
                                    </p:animEffect>
                                    <p:anim calcmode="lin" valueType="num">
                                      <p:cBhvr>
                                        <p:cTn id="118" dur="1000" fill="hold"/>
                                        <p:tgtEl>
                                          <p:spTgt spid="28"/>
                                        </p:tgtEl>
                                        <p:attrNameLst>
                                          <p:attrName>ppt_x</p:attrName>
                                        </p:attrNameLst>
                                      </p:cBhvr>
                                      <p:tavLst>
                                        <p:tav tm="0">
                                          <p:val>
                                            <p:strVal val="#ppt_x"/>
                                          </p:val>
                                        </p:tav>
                                        <p:tav tm="100000">
                                          <p:val>
                                            <p:strVal val="#ppt_x"/>
                                          </p:val>
                                        </p:tav>
                                      </p:tavLst>
                                    </p:anim>
                                    <p:anim calcmode="lin" valueType="num">
                                      <p:cBhvr>
                                        <p:cTn id="1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2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anim calcmode="lin" valueType="num">
                                      <p:cBhvr>
                                        <p:cTn id="129" dur="1000" fill="hold"/>
                                        <p:tgtEl>
                                          <p:spTgt spid="30"/>
                                        </p:tgtEl>
                                        <p:attrNameLst>
                                          <p:attrName>ppt_x</p:attrName>
                                        </p:attrNameLst>
                                      </p:cBhvr>
                                      <p:tavLst>
                                        <p:tav tm="0">
                                          <p:val>
                                            <p:strVal val="#ppt_x"/>
                                          </p:val>
                                        </p:tav>
                                        <p:tav tm="100000">
                                          <p:val>
                                            <p:strVal val="#ppt_x"/>
                                          </p:val>
                                        </p:tav>
                                      </p:tavLst>
                                    </p:anim>
                                    <p:anim calcmode="lin" valueType="num">
                                      <p:cBhvr>
                                        <p:cTn id="1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3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32"/>
                                        </p:tgtEl>
                                        <p:attrNameLst>
                                          <p:attrName>style.visibility</p:attrName>
                                        </p:attrNameLst>
                                      </p:cBhvr>
                                      <p:to>
                                        <p:strVal val="visible"/>
                                      </p:to>
                                    </p:set>
                                    <p:animEffect transition="in" filter="fade">
                                      <p:cBhvr>
                                        <p:cTn id="139" dur="1000"/>
                                        <p:tgtEl>
                                          <p:spTgt spid="32"/>
                                        </p:tgtEl>
                                      </p:cBhvr>
                                    </p:animEffect>
                                    <p:anim calcmode="lin" valueType="num">
                                      <p:cBhvr>
                                        <p:cTn id="140" dur="1000" fill="hold"/>
                                        <p:tgtEl>
                                          <p:spTgt spid="32"/>
                                        </p:tgtEl>
                                        <p:attrNameLst>
                                          <p:attrName>ppt_x</p:attrName>
                                        </p:attrNameLst>
                                      </p:cBhvr>
                                      <p:tavLst>
                                        <p:tav tm="0">
                                          <p:val>
                                            <p:strVal val="#ppt_x"/>
                                          </p:val>
                                        </p:tav>
                                        <p:tav tm="100000">
                                          <p:val>
                                            <p:strVal val="#ppt_x"/>
                                          </p:val>
                                        </p:tav>
                                      </p:tavLst>
                                    </p:anim>
                                    <p:anim calcmode="lin" valueType="num">
                                      <p:cBhvr>
                                        <p:cTn id="1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D7C0-E268-4111-9D2A-0504D734B9B5}"/>
              </a:ext>
            </a:extLst>
          </p:cNvPr>
          <p:cNvSpPr>
            <a:spLocks noGrp="1"/>
          </p:cNvSpPr>
          <p:nvPr>
            <p:ph type="title"/>
          </p:nvPr>
        </p:nvSpPr>
        <p:spPr/>
        <p:txBody>
          <a:bodyPr/>
          <a:lstStyle/>
          <a:p>
            <a:r>
              <a:rPr lang="en-US" dirty="0"/>
              <a:t>Charlotte Statistics</a:t>
            </a:r>
          </a:p>
        </p:txBody>
      </p:sp>
      <p:sp>
        <p:nvSpPr>
          <p:cNvPr id="3" name="Content Placeholder 2">
            <a:extLst>
              <a:ext uri="{FF2B5EF4-FFF2-40B4-BE49-F238E27FC236}">
                <a16:creationId xmlns:a16="http://schemas.microsoft.com/office/drawing/2014/main" id="{554E9DD7-CE6C-4E43-ADC4-8DB01BCFACDA}"/>
              </a:ext>
            </a:extLst>
          </p:cNvPr>
          <p:cNvSpPr>
            <a:spLocks noGrp="1"/>
          </p:cNvSpPr>
          <p:nvPr>
            <p:ph idx="1"/>
          </p:nvPr>
        </p:nvSpPr>
        <p:spPr>
          <a:xfrm>
            <a:off x="646111" y="1496737"/>
            <a:ext cx="10899778" cy="4908545"/>
          </a:xfrm>
        </p:spPr>
        <p:txBody>
          <a:bodyPr>
            <a:normAutofit/>
          </a:bodyPr>
          <a:lstStyle/>
          <a:p>
            <a:pPr lvl="0"/>
            <a:r>
              <a:rPr lang="en-US" dirty="0"/>
              <a:t>Resulting injury (pie chart) – fatal, non-fatal or other Corey</a:t>
            </a:r>
          </a:p>
          <a:p>
            <a:pPr lvl="0"/>
            <a:r>
              <a:rPr lang="en-US" dirty="0"/>
              <a:t>Victims by gender (pie chart) – Deanna</a:t>
            </a:r>
          </a:p>
          <a:p>
            <a:pPr lvl="0"/>
            <a:r>
              <a:rPr lang="en-US" dirty="0"/>
              <a:t>Victims by race (pie chart) – Deanna</a:t>
            </a:r>
          </a:p>
          <a:p>
            <a:pPr lvl="0"/>
            <a:r>
              <a:rPr lang="en-US" dirty="0"/>
              <a:t>Victims age range (&lt;13 = Child, 13 – 17 = “Teen”, 18 – 22 = “College”, 23 – 30 = “Young Adult”, 31 – 64 = “Adult”, 65 – 87 = “Senior”; pie chart) Deanna</a:t>
            </a:r>
          </a:p>
          <a:p>
            <a:pPr lvl="0"/>
            <a:r>
              <a:rPr lang="en-US" dirty="0"/>
              <a:t>Officer Community Outreach (data cleansing by ignoring any words before the first address number; delete rows without address’) - Colleen</a:t>
            </a:r>
          </a:p>
          <a:p>
            <a:pPr lvl="0"/>
            <a:r>
              <a:rPr lang="en-US" dirty="0"/>
              <a:t>Map – compare shooting locations to community outreach locations - Colleen</a:t>
            </a:r>
          </a:p>
          <a:p>
            <a:endParaRPr lang="en-US" dirty="0"/>
          </a:p>
        </p:txBody>
      </p:sp>
      <p:pic>
        <p:nvPicPr>
          <p:cNvPr id="5" name="Picture 4">
            <a:extLst>
              <a:ext uri="{FF2B5EF4-FFF2-40B4-BE49-F238E27FC236}">
                <a16:creationId xmlns:a16="http://schemas.microsoft.com/office/drawing/2014/main" id="{DE1AE272-FABA-4D6E-A24E-76E76B071062}"/>
              </a:ext>
            </a:extLst>
          </p:cNvPr>
          <p:cNvPicPr>
            <a:picLocks noChangeAspect="1"/>
          </p:cNvPicPr>
          <p:nvPr/>
        </p:nvPicPr>
        <p:blipFill>
          <a:blip r:embed="rId3"/>
          <a:stretch>
            <a:fillRect/>
          </a:stretch>
        </p:blipFill>
        <p:spPr>
          <a:xfrm>
            <a:off x="8816712" y="4647846"/>
            <a:ext cx="2865627" cy="2071931"/>
          </a:xfrm>
          <a:prstGeom prst="rect">
            <a:avLst/>
          </a:prstGeom>
        </p:spPr>
      </p:pic>
    </p:spTree>
    <p:extLst>
      <p:ext uri="{BB962C8B-B14F-4D97-AF65-F5344CB8AC3E}">
        <p14:creationId xmlns:p14="http://schemas.microsoft.com/office/powerpoint/2010/main" val="292198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BE3A-78ED-469B-BFBF-51F877639DCC}"/>
              </a:ext>
            </a:extLst>
          </p:cNvPr>
          <p:cNvSpPr>
            <a:spLocks noGrp="1"/>
          </p:cNvSpPr>
          <p:nvPr>
            <p:ph type="title"/>
          </p:nvPr>
        </p:nvSpPr>
        <p:spPr>
          <a:xfrm>
            <a:off x="378426" y="3136397"/>
            <a:ext cx="11435149" cy="1367252"/>
          </a:xfrm>
        </p:spPr>
        <p:txBody>
          <a:bodyPr/>
          <a:lstStyle/>
          <a:p>
            <a:pPr algn="ctr"/>
            <a:r>
              <a:rPr lang="en-US" sz="3600" dirty="0"/>
              <a:t>Why did people protest in Charlotte in the fall of 2016?</a:t>
            </a:r>
            <a:br>
              <a:rPr lang="en-US" sz="3600" dirty="0"/>
            </a:br>
            <a:endParaRPr lang="en-US" sz="4800" dirty="0"/>
          </a:p>
        </p:txBody>
      </p:sp>
      <p:sp>
        <p:nvSpPr>
          <p:cNvPr id="3" name="Rectangle 2">
            <a:extLst>
              <a:ext uri="{FF2B5EF4-FFF2-40B4-BE49-F238E27FC236}">
                <a16:creationId xmlns:a16="http://schemas.microsoft.com/office/drawing/2014/main" id="{80E9E156-C617-4EC0-A53A-DDDD76271915}"/>
              </a:ext>
            </a:extLst>
          </p:cNvPr>
          <p:cNvSpPr/>
          <p:nvPr/>
        </p:nvSpPr>
        <p:spPr>
          <a:xfrm>
            <a:off x="1497494" y="2665861"/>
            <a:ext cx="9475305" cy="2308324"/>
          </a:xfrm>
          <a:prstGeom prst="rect">
            <a:avLst/>
          </a:prstGeom>
        </p:spPr>
        <p:txBody>
          <a:bodyPr wrap="square">
            <a:spAutoFit/>
          </a:bodyPr>
          <a:lstStyle/>
          <a:p>
            <a:pPr algn="ctr"/>
            <a:r>
              <a:rPr lang="en-US" sz="3600" dirty="0">
                <a:solidFill>
                  <a:schemeClr val="tx2"/>
                </a:solidFill>
                <a:latin typeface="+mj-lt"/>
                <a:ea typeface="+mj-ea"/>
                <a:cs typeface="+mj-cs"/>
              </a:rPr>
              <a:t>Keith Lamont Scott was shot in September 2016 by CMPD sparking city wide protests and nationwide media attention.</a:t>
            </a:r>
          </a:p>
        </p:txBody>
      </p:sp>
    </p:spTree>
    <p:extLst>
      <p:ext uri="{BB962C8B-B14F-4D97-AF65-F5344CB8AC3E}">
        <p14:creationId xmlns:p14="http://schemas.microsoft.com/office/powerpoint/2010/main" val="51487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905CA3-ABB7-4AC2-84C8-0CABA62B3ECA}"/>
              </a:ext>
            </a:extLst>
          </p:cNvPr>
          <p:cNvSpPr>
            <a:spLocks noGrp="1"/>
          </p:cNvSpPr>
          <p:nvPr>
            <p:ph type="title"/>
          </p:nvPr>
        </p:nvSpPr>
        <p:spPr>
          <a:xfrm>
            <a:off x="646111" y="452718"/>
            <a:ext cx="9291447" cy="910861"/>
          </a:xfrm>
        </p:spPr>
        <p:txBody>
          <a:bodyPr/>
          <a:lstStyle/>
          <a:p>
            <a:r>
              <a:rPr lang="en-US" dirty="0"/>
              <a:t>Four key questions</a:t>
            </a:r>
          </a:p>
        </p:txBody>
      </p:sp>
      <p:sp>
        <p:nvSpPr>
          <p:cNvPr id="6" name="Content Placeholder 5">
            <a:extLst>
              <a:ext uri="{FF2B5EF4-FFF2-40B4-BE49-F238E27FC236}">
                <a16:creationId xmlns:a16="http://schemas.microsoft.com/office/drawing/2014/main" id="{1CF340F4-D158-4AED-8E07-614A41AC63DE}"/>
              </a:ext>
            </a:extLst>
          </p:cNvPr>
          <p:cNvSpPr>
            <a:spLocks noGrp="1"/>
          </p:cNvSpPr>
          <p:nvPr>
            <p:ph idx="1"/>
          </p:nvPr>
        </p:nvSpPr>
        <p:spPr>
          <a:xfrm>
            <a:off x="990808" y="1864782"/>
            <a:ext cx="10210383" cy="4195481"/>
          </a:xfrm>
        </p:spPr>
        <p:txBody>
          <a:bodyPr>
            <a:normAutofit/>
          </a:bodyPr>
          <a:lstStyle/>
          <a:p>
            <a:pPr marL="457200" indent="-457200">
              <a:buFont typeface="+mj-lt"/>
              <a:buAutoNum type="arabicPeriod"/>
            </a:pPr>
            <a:r>
              <a:rPr lang="en-US" sz="2800" dirty="0"/>
              <a:t>Do you believe shootings increase or decrease with age?</a:t>
            </a:r>
          </a:p>
          <a:p>
            <a:pPr marL="457200" indent="-457200">
              <a:buFont typeface="+mj-lt"/>
              <a:buAutoNum type="arabicPeriod"/>
            </a:pPr>
            <a:r>
              <a:rPr lang="en-US" sz="2800" dirty="0"/>
              <a:t>Do you believe Charlotte is consistent with the national shootings overall?</a:t>
            </a:r>
          </a:p>
          <a:p>
            <a:pPr marL="457200" indent="-457200">
              <a:buFont typeface="+mj-lt"/>
              <a:buAutoNum type="arabicPeriod"/>
            </a:pPr>
            <a:r>
              <a:rPr lang="en-US" sz="2800" dirty="0"/>
              <a:t>Do you believe wealthy neighborhoods have fewer police shootings?</a:t>
            </a:r>
          </a:p>
          <a:p>
            <a:pPr marL="457200" indent="-457200">
              <a:buFont typeface="+mj-lt"/>
              <a:buAutoNum type="arabicPeriod"/>
            </a:pPr>
            <a:r>
              <a:rPr lang="en-US" sz="2800" dirty="0"/>
              <a:t>Do you believe areas where community police interaction is greater results in less police shootings?</a:t>
            </a:r>
          </a:p>
          <a:p>
            <a:pPr marL="457200" indent="-457200">
              <a:buFont typeface="+mj-lt"/>
              <a:buAutoNum type="arabicPeriod"/>
            </a:pPr>
            <a:endParaRPr lang="en-US" sz="2800" dirty="0"/>
          </a:p>
        </p:txBody>
      </p:sp>
    </p:spTree>
    <p:extLst>
      <p:ext uri="{BB962C8B-B14F-4D97-AF65-F5344CB8AC3E}">
        <p14:creationId xmlns:p14="http://schemas.microsoft.com/office/powerpoint/2010/main" val="25537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A2AF7-C1B0-4DF6-A741-39435BB1B71C}"/>
              </a:ext>
            </a:extLst>
          </p:cNvPr>
          <p:cNvSpPr>
            <a:spLocks noGrp="1"/>
          </p:cNvSpPr>
          <p:nvPr>
            <p:ph type="ctrTitle"/>
          </p:nvPr>
        </p:nvSpPr>
        <p:spPr>
          <a:xfrm>
            <a:off x="1200903" y="1919142"/>
            <a:ext cx="8733763" cy="3058212"/>
          </a:xfrm>
        </p:spPr>
        <p:txBody>
          <a:bodyPr/>
          <a:lstStyle/>
          <a:p>
            <a:r>
              <a:rPr lang="en-US" sz="4800" i="1" dirty="0"/>
              <a:t>Police Shooting Demographics vs. Police Outreach</a:t>
            </a:r>
            <a:br>
              <a:rPr lang="en-US" sz="4800" dirty="0"/>
            </a:br>
            <a:endParaRPr lang="en-US" sz="4800" dirty="0"/>
          </a:p>
        </p:txBody>
      </p:sp>
      <p:sp>
        <p:nvSpPr>
          <p:cNvPr id="3" name="Subtitle 2">
            <a:extLst>
              <a:ext uri="{FF2B5EF4-FFF2-40B4-BE49-F238E27FC236}">
                <a16:creationId xmlns:a16="http://schemas.microsoft.com/office/drawing/2014/main" id="{33E8AB3D-BDCA-4544-9AE3-91B07E9FDDE7}"/>
              </a:ext>
            </a:extLst>
          </p:cNvPr>
          <p:cNvSpPr>
            <a:spLocks noGrp="1"/>
          </p:cNvSpPr>
          <p:nvPr>
            <p:ph type="subTitle" idx="1"/>
          </p:nvPr>
        </p:nvSpPr>
        <p:spPr>
          <a:xfrm>
            <a:off x="1154955" y="4277757"/>
            <a:ext cx="8825658" cy="861420"/>
          </a:xfrm>
        </p:spPr>
        <p:txBody>
          <a:bodyPr/>
          <a:lstStyle/>
          <a:p>
            <a:r>
              <a:rPr lang="en-US" dirty="0"/>
              <a:t>Colleen </a:t>
            </a:r>
            <a:r>
              <a:rPr lang="en-US" dirty="0" err="1"/>
              <a:t>Karnas</a:t>
            </a:r>
            <a:r>
              <a:rPr lang="en-US" dirty="0"/>
              <a:t>-Haines, Corey Plott, Deanna Ryder, </a:t>
            </a:r>
            <a:r>
              <a:rPr lang="en-US" dirty="0" err="1"/>
              <a:t>Tushaar</a:t>
            </a:r>
            <a:r>
              <a:rPr lang="en-US" dirty="0"/>
              <a:t> </a:t>
            </a:r>
            <a:r>
              <a:rPr lang="en-US" dirty="0" err="1"/>
              <a:t>Bedi</a:t>
            </a:r>
            <a:endParaRPr lang="en-US" dirty="0"/>
          </a:p>
        </p:txBody>
      </p:sp>
    </p:spTree>
    <p:extLst>
      <p:ext uri="{BB962C8B-B14F-4D97-AF65-F5344CB8AC3E}">
        <p14:creationId xmlns:p14="http://schemas.microsoft.com/office/powerpoint/2010/main" val="3629658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24072-EACE-4EBB-9C7C-1B928D2FCF04}"/>
              </a:ext>
            </a:extLst>
          </p:cNvPr>
          <p:cNvSpPr>
            <a:spLocks noGrp="1"/>
          </p:cNvSpPr>
          <p:nvPr>
            <p:ph sz="half" idx="1"/>
          </p:nvPr>
        </p:nvSpPr>
        <p:spPr>
          <a:xfrm>
            <a:off x="1326613" y="1350441"/>
            <a:ext cx="4396339" cy="4195763"/>
          </a:xfrm>
        </p:spPr>
        <p:txBody>
          <a:bodyPr>
            <a:normAutofit fontScale="92500" lnSpcReduction="20000"/>
          </a:bodyPr>
          <a:lstStyle/>
          <a:p>
            <a:pPr marL="0" indent="0">
              <a:buNone/>
            </a:pPr>
            <a:r>
              <a:rPr lang="en-US" sz="3900" b="1" dirty="0"/>
              <a:t>Data sources:</a:t>
            </a:r>
          </a:p>
          <a:p>
            <a:pPr marL="457200" indent="-457200">
              <a:buFont typeface="+mj-lt"/>
              <a:buAutoNum type="arabicPeriod"/>
            </a:pPr>
            <a:r>
              <a:rPr lang="en-US" sz="3900" dirty="0"/>
              <a:t>Kaggle.com</a:t>
            </a:r>
          </a:p>
          <a:p>
            <a:pPr marL="457200" indent="-457200">
              <a:buFont typeface="+mj-lt"/>
              <a:buAutoNum type="arabicPeriod"/>
            </a:pPr>
            <a:r>
              <a:rPr lang="en-US" sz="3900" dirty="0"/>
              <a:t>Data.gov</a:t>
            </a:r>
          </a:p>
          <a:p>
            <a:pPr marL="457200" indent="-457200">
              <a:buFont typeface="+mj-lt"/>
              <a:buAutoNum type="arabicPeriod"/>
            </a:pPr>
            <a:endParaRPr lang="en-US" sz="3900" dirty="0"/>
          </a:p>
          <a:p>
            <a:pPr marL="0" indent="0">
              <a:buNone/>
            </a:pPr>
            <a:r>
              <a:rPr lang="en-US" sz="3900" b="1" dirty="0"/>
              <a:t>APIs:</a:t>
            </a:r>
          </a:p>
          <a:p>
            <a:pPr marL="457200" indent="-457200">
              <a:buAutoNum type="arabicPeriod"/>
            </a:pPr>
            <a:r>
              <a:rPr lang="en-US" sz="3900" dirty="0"/>
              <a:t>Google Maps</a:t>
            </a:r>
          </a:p>
          <a:p>
            <a:pPr marL="457200" indent="-457200">
              <a:buAutoNum type="arabicPeriod"/>
            </a:pPr>
            <a:r>
              <a:rPr lang="en-US" sz="3900" dirty="0"/>
              <a:t>Data.gov</a:t>
            </a:r>
          </a:p>
          <a:p>
            <a:pPr marL="457200" indent="-457200">
              <a:buAutoNum type="arabicPeriod"/>
            </a:pPr>
            <a:endParaRPr lang="en-US" sz="3900" dirty="0"/>
          </a:p>
          <a:p>
            <a:pPr marL="457200" indent="-457200">
              <a:buAutoNum type="arabicPeriod"/>
            </a:pPr>
            <a:endParaRPr lang="en-US" sz="4000" dirty="0"/>
          </a:p>
          <a:p>
            <a:pPr marL="457200" indent="-457200">
              <a:buAutoNum type="arabicPeriod"/>
            </a:pPr>
            <a:endParaRPr lang="en-US" dirty="0"/>
          </a:p>
        </p:txBody>
      </p:sp>
      <p:sp>
        <p:nvSpPr>
          <p:cNvPr id="7" name="Content Placeholder 6">
            <a:extLst>
              <a:ext uri="{FF2B5EF4-FFF2-40B4-BE49-F238E27FC236}">
                <a16:creationId xmlns:a16="http://schemas.microsoft.com/office/drawing/2014/main" id="{A42FD784-DF3E-42D0-AC2C-8FDF3246DCF4}"/>
              </a:ext>
            </a:extLst>
          </p:cNvPr>
          <p:cNvSpPr>
            <a:spLocks noGrp="1"/>
          </p:cNvSpPr>
          <p:nvPr>
            <p:ph sz="half" idx="2"/>
          </p:nvPr>
        </p:nvSpPr>
        <p:spPr>
          <a:xfrm>
            <a:off x="6558277" y="1348200"/>
            <a:ext cx="4396341" cy="4200245"/>
          </a:xfrm>
        </p:spPr>
        <p:txBody>
          <a:bodyPr>
            <a:normAutofit fontScale="92500" lnSpcReduction="20000"/>
          </a:bodyPr>
          <a:lstStyle/>
          <a:p>
            <a:pPr marL="0" indent="0">
              <a:buNone/>
            </a:pPr>
            <a:r>
              <a:rPr lang="en-US" sz="3900" b="1" dirty="0"/>
              <a:t>Libraries:</a:t>
            </a:r>
          </a:p>
          <a:p>
            <a:pPr marL="457200" indent="-457200">
              <a:buFont typeface="+mj-lt"/>
              <a:buAutoNum type="arabicPeriod"/>
            </a:pPr>
            <a:r>
              <a:rPr lang="en-US" sz="3900" dirty="0"/>
              <a:t>Pandas</a:t>
            </a:r>
          </a:p>
          <a:p>
            <a:pPr marL="457200" indent="-457200">
              <a:buFont typeface="+mj-lt"/>
              <a:buAutoNum type="arabicPeriod"/>
            </a:pPr>
            <a:r>
              <a:rPr lang="en-US" sz="3900" dirty="0" err="1"/>
              <a:t>Numpy</a:t>
            </a:r>
            <a:endParaRPr lang="en-US" sz="3900" dirty="0"/>
          </a:p>
          <a:p>
            <a:pPr marL="457200" indent="-457200">
              <a:buFont typeface="+mj-lt"/>
              <a:buAutoNum type="arabicPeriod"/>
            </a:pPr>
            <a:r>
              <a:rPr lang="en-US" sz="3900" dirty="0" err="1"/>
              <a:t>Matplot</a:t>
            </a:r>
            <a:r>
              <a:rPr lang="en-US" sz="3900" dirty="0"/>
              <a:t> Lib</a:t>
            </a:r>
          </a:p>
          <a:p>
            <a:pPr marL="457200" indent="-457200">
              <a:buFont typeface="+mj-lt"/>
              <a:buAutoNum type="arabicPeriod"/>
            </a:pPr>
            <a:r>
              <a:rPr lang="en-US" sz="3900" dirty="0"/>
              <a:t>Math</a:t>
            </a:r>
          </a:p>
          <a:p>
            <a:pPr marL="457200" indent="-457200">
              <a:buFont typeface="+mj-lt"/>
              <a:buAutoNum type="arabicPeriod"/>
            </a:pPr>
            <a:r>
              <a:rPr lang="en-US" sz="3900" dirty="0" err="1"/>
              <a:t>Gmplot</a:t>
            </a:r>
            <a:endParaRPr lang="en-US" sz="3900" dirty="0"/>
          </a:p>
          <a:p>
            <a:pPr marL="457200" indent="-457200">
              <a:buFont typeface="+mj-lt"/>
              <a:buAutoNum type="arabicPeriod"/>
            </a:pPr>
            <a:r>
              <a:rPr lang="en-US" sz="3900" dirty="0"/>
              <a:t>seaborn</a:t>
            </a:r>
          </a:p>
          <a:p>
            <a:pPr marL="457200" indent="-457200">
              <a:buFont typeface="Wingdings 3" charset="2"/>
              <a:buAutoNum type="arabicPeriod"/>
            </a:pPr>
            <a:endParaRPr lang="en-US" dirty="0"/>
          </a:p>
          <a:p>
            <a:pPr marL="0" indent="0">
              <a:buNone/>
            </a:pPr>
            <a:endParaRPr lang="en-US" dirty="0"/>
          </a:p>
        </p:txBody>
      </p:sp>
    </p:spTree>
    <p:extLst>
      <p:ext uri="{BB962C8B-B14F-4D97-AF65-F5344CB8AC3E}">
        <p14:creationId xmlns:p14="http://schemas.microsoft.com/office/powerpoint/2010/main" val="369936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Effect transition="in" filter="fade">
                                      <p:cBhvr>
                                        <p:cTn id="44" dur="1000"/>
                                        <p:tgtEl>
                                          <p:spTgt spid="7">
                                            <p:txEl>
                                              <p:pRg st="1" end="1"/>
                                            </p:txEl>
                                          </p:spTgt>
                                        </p:tgtEl>
                                      </p:cBhvr>
                                    </p:animEffect>
                                    <p:anim calcmode="lin" valueType="num">
                                      <p:cBhvr>
                                        <p:cTn id="4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1000"/>
                                        <p:tgtEl>
                                          <p:spTgt spid="7">
                                            <p:txEl>
                                              <p:pRg st="2" end="2"/>
                                            </p:txEl>
                                          </p:spTgt>
                                        </p:tgtEl>
                                      </p:cBhvr>
                                    </p:animEffect>
                                    <p:anim calcmode="lin" valueType="num">
                                      <p:cBhvr>
                                        <p:cTn id="5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3" end="3"/>
                                            </p:txEl>
                                          </p:spTgt>
                                        </p:tgtEl>
                                        <p:attrNameLst>
                                          <p:attrName>style.visibility</p:attrName>
                                        </p:attrNameLst>
                                      </p:cBhvr>
                                      <p:to>
                                        <p:strVal val="visible"/>
                                      </p:to>
                                    </p:set>
                                    <p:animEffect transition="in" filter="fade">
                                      <p:cBhvr>
                                        <p:cTn id="54" dur="1000"/>
                                        <p:tgtEl>
                                          <p:spTgt spid="7">
                                            <p:txEl>
                                              <p:pRg st="3" end="3"/>
                                            </p:txEl>
                                          </p:spTgt>
                                        </p:tgtEl>
                                      </p:cBhvr>
                                    </p:animEffect>
                                    <p:anim calcmode="lin" valueType="num">
                                      <p:cBhvr>
                                        <p:cTn id="5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Effect transition="in" filter="fade">
                                      <p:cBhvr>
                                        <p:cTn id="59" dur="1000"/>
                                        <p:tgtEl>
                                          <p:spTgt spid="7">
                                            <p:txEl>
                                              <p:pRg st="4" end="4"/>
                                            </p:txEl>
                                          </p:spTgt>
                                        </p:tgtEl>
                                      </p:cBhvr>
                                    </p:animEffect>
                                    <p:anim calcmode="lin" valueType="num">
                                      <p:cBhvr>
                                        <p:cTn id="6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6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
                                            <p:txEl>
                                              <p:pRg st="5" end="5"/>
                                            </p:txEl>
                                          </p:spTgt>
                                        </p:tgtEl>
                                        <p:attrNameLst>
                                          <p:attrName>style.visibility</p:attrName>
                                        </p:attrNameLst>
                                      </p:cBhvr>
                                      <p:to>
                                        <p:strVal val="visible"/>
                                      </p:to>
                                    </p:set>
                                    <p:animEffect transition="in" filter="fade">
                                      <p:cBhvr>
                                        <p:cTn id="64" dur="1000"/>
                                        <p:tgtEl>
                                          <p:spTgt spid="7">
                                            <p:txEl>
                                              <p:pRg st="5" end="5"/>
                                            </p:txEl>
                                          </p:spTgt>
                                        </p:tgtEl>
                                      </p:cBhvr>
                                    </p:animEffect>
                                    <p:anim calcmode="lin" valueType="num">
                                      <p:cBhvr>
                                        <p:cTn id="6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7">
                                            <p:txEl>
                                              <p:pRg st="6" end="6"/>
                                            </p:txEl>
                                          </p:spTgt>
                                        </p:tgtEl>
                                        <p:attrNameLst>
                                          <p:attrName>style.visibility</p:attrName>
                                        </p:attrNameLst>
                                      </p:cBhvr>
                                      <p:to>
                                        <p:strVal val="visible"/>
                                      </p:to>
                                    </p:set>
                                    <p:animEffect transition="in" filter="fade">
                                      <p:cBhvr>
                                        <p:cTn id="69" dur="1000"/>
                                        <p:tgtEl>
                                          <p:spTgt spid="7">
                                            <p:txEl>
                                              <p:pRg st="6" end="6"/>
                                            </p:txEl>
                                          </p:spTgt>
                                        </p:tgtEl>
                                      </p:cBhvr>
                                    </p:animEffect>
                                    <p:anim calcmode="lin" valueType="num">
                                      <p:cBhvr>
                                        <p:cTn id="7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7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D7C0-E268-4111-9D2A-0504D734B9B5}"/>
              </a:ext>
            </a:extLst>
          </p:cNvPr>
          <p:cNvSpPr>
            <a:spLocks noGrp="1"/>
          </p:cNvSpPr>
          <p:nvPr>
            <p:ph type="title"/>
          </p:nvPr>
        </p:nvSpPr>
        <p:spPr>
          <a:xfrm>
            <a:off x="497249" y="271957"/>
            <a:ext cx="9404723" cy="1400530"/>
          </a:xfrm>
        </p:spPr>
        <p:txBody>
          <a:bodyPr/>
          <a:lstStyle/>
          <a:p>
            <a:r>
              <a:rPr lang="en-US" dirty="0"/>
              <a:t>U.S. Shootings Statistics</a:t>
            </a:r>
          </a:p>
        </p:txBody>
      </p:sp>
      <p:sp>
        <p:nvSpPr>
          <p:cNvPr id="3" name="Content Placeholder 2">
            <a:extLst>
              <a:ext uri="{FF2B5EF4-FFF2-40B4-BE49-F238E27FC236}">
                <a16:creationId xmlns:a16="http://schemas.microsoft.com/office/drawing/2014/main" id="{554E9DD7-CE6C-4E43-ADC4-8DB01BCFACDA}"/>
              </a:ext>
            </a:extLst>
          </p:cNvPr>
          <p:cNvSpPr>
            <a:spLocks noGrp="1"/>
          </p:cNvSpPr>
          <p:nvPr>
            <p:ph idx="1"/>
          </p:nvPr>
        </p:nvSpPr>
        <p:spPr>
          <a:xfrm>
            <a:off x="633367" y="1816048"/>
            <a:ext cx="8946541" cy="4195481"/>
          </a:xfrm>
        </p:spPr>
        <p:txBody>
          <a:bodyPr/>
          <a:lstStyle/>
          <a:p>
            <a:pPr lvl="0"/>
            <a:r>
              <a:rPr lang="en-US" dirty="0"/>
              <a:t>Number of shootings by state</a:t>
            </a:r>
          </a:p>
          <a:p>
            <a:pPr lvl="0"/>
            <a:endParaRPr lang="en-US" dirty="0"/>
          </a:p>
          <a:p>
            <a:pPr lvl="0"/>
            <a:r>
              <a:rPr lang="en-US" dirty="0"/>
              <a:t>Victim’s weapon of choice</a:t>
            </a:r>
          </a:p>
          <a:p>
            <a:pPr marL="0" lvl="0" indent="0">
              <a:buNone/>
            </a:pPr>
            <a:endParaRPr lang="en-US" dirty="0"/>
          </a:p>
          <a:p>
            <a:pPr lvl="0"/>
            <a:r>
              <a:rPr lang="en-US" dirty="0"/>
              <a:t>Victim’s by gender </a:t>
            </a:r>
          </a:p>
          <a:p>
            <a:pPr marL="0" lvl="0" indent="0">
              <a:buNone/>
            </a:pPr>
            <a:endParaRPr lang="en-US" dirty="0"/>
          </a:p>
          <a:p>
            <a:pPr lvl="0"/>
            <a:r>
              <a:rPr lang="en-US" dirty="0"/>
              <a:t>Victim’s by race </a:t>
            </a:r>
          </a:p>
          <a:p>
            <a:pPr marL="0" lvl="0" indent="0">
              <a:buNone/>
            </a:pPr>
            <a:endParaRPr lang="en-US" dirty="0"/>
          </a:p>
        </p:txBody>
      </p:sp>
      <p:pic>
        <p:nvPicPr>
          <p:cNvPr id="4" name="Picture 3">
            <a:extLst>
              <a:ext uri="{FF2B5EF4-FFF2-40B4-BE49-F238E27FC236}">
                <a16:creationId xmlns:a16="http://schemas.microsoft.com/office/drawing/2014/main" id="{479D354F-19B8-439B-8E8B-37D0ACCE1841}"/>
              </a:ext>
            </a:extLst>
          </p:cNvPr>
          <p:cNvPicPr>
            <a:picLocks noChangeAspect="1"/>
          </p:cNvPicPr>
          <p:nvPr/>
        </p:nvPicPr>
        <p:blipFill>
          <a:blip r:embed="rId3"/>
          <a:stretch>
            <a:fillRect/>
          </a:stretch>
        </p:blipFill>
        <p:spPr>
          <a:xfrm>
            <a:off x="5119381" y="1145186"/>
            <a:ext cx="5829300" cy="3390900"/>
          </a:xfrm>
          <a:prstGeom prst="rect">
            <a:avLst/>
          </a:prstGeom>
        </p:spPr>
      </p:pic>
      <p:pic>
        <p:nvPicPr>
          <p:cNvPr id="5" name="Picture 4">
            <a:extLst>
              <a:ext uri="{FF2B5EF4-FFF2-40B4-BE49-F238E27FC236}">
                <a16:creationId xmlns:a16="http://schemas.microsoft.com/office/drawing/2014/main" id="{F261DA1B-D519-4978-AE23-359BD7D3C547}"/>
              </a:ext>
            </a:extLst>
          </p:cNvPr>
          <p:cNvPicPr>
            <a:picLocks noChangeAspect="1"/>
          </p:cNvPicPr>
          <p:nvPr/>
        </p:nvPicPr>
        <p:blipFill>
          <a:blip r:embed="rId4"/>
          <a:stretch>
            <a:fillRect/>
          </a:stretch>
        </p:blipFill>
        <p:spPr>
          <a:xfrm>
            <a:off x="5119381" y="1563412"/>
            <a:ext cx="5829300" cy="3401987"/>
          </a:xfrm>
          <a:prstGeom prst="rect">
            <a:avLst/>
          </a:prstGeom>
        </p:spPr>
      </p:pic>
      <p:pic>
        <p:nvPicPr>
          <p:cNvPr id="15" name="Picture 14">
            <a:extLst>
              <a:ext uri="{FF2B5EF4-FFF2-40B4-BE49-F238E27FC236}">
                <a16:creationId xmlns:a16="http://schemas.microsoft.com/office/drawing/2014/main" id="{752EC258-E344-4C68-9374-4219D240D477}"/>
              </a:ext>
            </a:extLst>
          </p:cNvPr>
          <p:cNvPicPr>
            <a:picLocks noChangeAspect="1"/>
          </p:cNvPicPr>
          <p:nvPr/>
        </p:nvPicPr>
        <p:blipFill>
          <a:blip r:embed="rId5"/>
          <a:stretch>
            <a:fillRect/>
          </a:stretch>
        </p:blipFill>
        <p:spPr>
          <a:xfrm>
            <a:off x="6414264" y="1742947"/>
            <a:ext cx="4534417" cy="3969867"/>
          </a:xfrm>
          <a:prstGeom prst="rect">
            <a:avLst/>
          </a:prstGeom>
        </p:spPr>
      </p:pic>
      <p:pic>
        <p:nvPicPr>
          <p:cNvPr id="16" name="Picture 15">
            <a:extLst>
              <a:ext uri="{FF2B5EF4-FFF2-40B4-BE49-F238E27FC236}">
                <a16:creationId xmlns:a16="http://schemas.microsoft.com/office/drawing/2014/main" id="{57EA8CB7-C510-4DC8-BADF-ED1448947B96}"/>
              </a:ext>
            </a:extLst>
          </p:cNvPr>
          <p:cNvPicPr>
            <a:picLocks noChangeAspect="1"/>
          </p:cNvPicPr>
          <p:nvPr/>
        </p:nvPicPr>
        <p:blipFill>
          <a:blip r:embed="rId6"/>
          <a:stretch>
            <a:fillRect/>
          </a:stretch>
        </p:blipFill>
        <p:spPr>
          <a:xfrm>
            <a:off x="1138560" y="1742947"/>
            <a:ext cx="5291117" cy="3969867"/>
          </a:xfrm>
          <a:prstGeom prst="rect">
            <a:avLst/>
          </a:prstGeom>
        </p:spPr>
      </p:pic>
      <p:pic>
        <p:nvPicPr>
          <p:cNvPr id="17" name="Picture 16">
            <a:extLst>
              <a:ext uri="{FF2B5EF4-FFF2-40B4-BE49-F238E27FC236}">
                <a16:creationId xmlns:a16="http://schemas.microsoft.com/office/drawing/2014/main" id="{413F64C9-6A1A-40D6-9CCC-01664B4F958A}"/>
              </a:ext>
            </a:extLst>
          </p:cNvPr>
          <p:cNvPicPr>
            <a:picLocks noChangeAspect="1"/>
          </p:cNvPicPr>
          <p:nvPr/>
        </p:nvPicPr>
        <p:blipFill>
          <a:blip r:embed="rId7"/>
          <a:stretch>
            <a:fillRect/>
          </a:stretch>
        </p:blipFill>
        <p:spPr>
          <a:xfrm>
            <a:off x="830167" y="1852022"/>
            <a:ext cx="5139094" cy="3663782"/>
          </a:xfrm>
          <a:prstGeom prst="rect">
            <a:avLst/>
          </a:prstGeom>
        </p:spPr>
      </p:pic>
      <p:pic>
        <p:nvPicPr>
          <p:cNvPr id="18" name="Picture 17">
            <a:extLst>
              <a:ext uri="{FF2B5EF4-FFF2-40B4-BE49-F238E27FC236}">
                <a16:creationId xmlns:a16="http://schemas.microsoft.com/office/drawing/2014/main" id="{289F21D2-FDB6-4040-A993-3AF8FB44AE2A}"/>
              </a:ext>
            </a:extLst>
          </p:cNvPr>
          <p:cNvPicPr>
            <a:picLocks noChangeAspect="1"/>
          </p:cNvPicPr>
          <p:nvPr/>
        </p:nvPicPr>
        <p:blipFill>
          <a:blip r:embed="rId8"/>
          <a:stretch>
            <a:fillRect/>
          </a:stretch>
        </p:blipFill>
        <p:spPr>
          <a:xfrm>
            <a:off x="5969261" y="1853455"/>
            <a:ext cx="5343781" cy="3663781"/>
          </a:xfrm>
          <a:prstGeom prst="rect">
            <a:avLst/>
          </a:prstGeom>
        </p:spPr>
      </p:pic>
    </p:spTree>
    <p:extLst>
      <p:ext uri="{BB962C8B-B14F-4D97-AF65-F5344CB8AC3E}">
        <p14:creationId xmlns:p14="http://schemas.microsoft.com/office/powerpoint/2010/main" val="1832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anim calcmode="lin" valueType="num">
                                      <p:cBhvr>
                                        <p:cTn id="81" dur="1000" fill="hold"/>
                                        <p:tgtEl>
                                          <p:spTgt spid="18"/>
                                        </p:tgtEl>
                                        <p:attrNameLst>
                                          <p:attrName>ppt_x</p:attrName>
                                        </p:attrNameLst>
                                      </p:cBhvr>
                                      <p:tavLst>
                                        <p:tav tm="0">
                                          <p:val>
                                            <p:strVal val="#ppt_x"/>
                                          </p:val>
                                        </p:tav>
                                        <p:tav tm="100000">
                                          <p:val>
                                            <p:strVal val="#ppt_x"/>
                                          </p:val>
                                        </p:tav>
                                      </p:tavLst>
                                    </p:anim>
                                    <p:anim calcmode="lin" valueType="num">
                                      <p:cBhvr>
                                        <p:cTn id="8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57CC-7080-470C-B851-877291573F96}"/>
              </a:ext>
            </a:extLst>
          </p:cNvPr>
          <p:cNvSpPr>
            <a:spLocks noGrp="1"/>
          </p:cNvSpPr>
          <p:nvPr>
            <p:ph type="title"/>
          </p:nvPr>
        </p:nvSpPr>
        <p:spPr>
          <a:xfrm>
            <a:off x="646111" y="452718"/>
            <a:ext cx="9404723" cy="785532"/>
          </a:xfrm>
        </p:spPr>
        <p:txBody>
          <a:bodyPr/>
          <a:lstStyle/>
          <a:p>
            <a:r>
              <a:rPr lang="en-US" sz="4000" dirty="0"/>
              <a:t>National v. Charlotte Police shootings</a:t>
            </a:r>
          </a:p>
        </p:txBody>
      </p:sp>
      <p:pic>
        <p:nvPicPr>
          <p:cNvPr id="4" name="Picture 3">
            <a:extLst>
              <a:ext uri="{FF2B5EF4-FFF2-40B4-BE49-F238E27FC236}">
                <a16:creationId xmlns:a16="http://schemas.microsoft.com/office/drawing/2014/main" id="{44CB8E79-49EE-4966-8F51-19B70C7015C6}"/>
              </a:ext>
            </a:extLst>
          </p:cNvPr>
          <p:cNvPicPr>
            <a:picLocks noChangeAspect="1"/>
          </p:cNvPicPr>
          <p:nvPr/>
        </p:nvPicPr>
        <p:blipFill>
          <a:blip r:embed="rId3"/>
          <a:stretch>
            <a:fillRect/>
          </a:stretch>
        </p:blipFill>
        <p:spPr>
          <a:xfrm>
            <a:off x="6528471" y="2082612"/>
            <a:ext cx="5323964" cy="3031192"/>
          </a:xfrm>
          <a:prstGeom prst="rect">
            <a:avLst/>
          </a:prstGeom>
        </p:spPr>
      </p:pic>
      <p:pic>
        <p:nvPicPr>
          <p:cNvPr id="5" name="Content Placeholder 4">
            <a:extLst>
              <a:ext uri="{FF2B5EF4-FFF2-40B4-BE49-F238E27FC236}">
                <a16:creationId xmlns:a16="http://schemas.microsoft.com/office/drawing/2014/main" id="{559F66DE-868D-4C6A-95D8-EC2AC3DC6FD6}"/>
              </a:ext>
            </a:extLst>
          </p:cNvPr>
          <p:cNvPicPr>
            <a:picLocks noGrp="1" noChangeAspect="1"/>
          </p:cNvPicPr>
          <p:nvPr>
            <p:ph idx="1"/>
          </p:nvPr>
        </p:nvPicPr>
        <p:blipFill>
          <a:blip r:embed="rId4"/>
          <a:stretch>
            <a:fillRect/>
          </a:stretch>
        </p:blipFill>
        <p:spPr>
          <a:xfrm>
            <a:off x="339743" y="2073087"/>
            <a:ext cx="5467017" cy="3031191"/>
          </a:xfrm>
          <a:prstGeom prst="rect">
            <a:avLst/>
          </a:prstGeom>
        </p:spPr>
      </p:pic>
      <p:sp>
        <p:nvSpPr>
          <p:cNvPr id="7" name="TextBox 6">
            <a:extLst>
              <a:ext uri="{FF2B5EF4-FFF2-40B4-BE49-F238E27FC236}">
                <a16:creationId xmlns:a16="http://schemas.microsoft.com/office/drawing/2014/main" id="{E33D476E-F47C-4BAE-ADE0-B42CD697210D}"/>
              </a:ext>
            </a:extLst>
          </p:cNvPr>
          <p:cNvSpPr txBox="1"/>
          <p:nvPr/>
        </p:nvSpPr>
        <p:spPr>
          <a:xfrm>
            <a:off x="5972175" y="3381375"/>
            <a:ext cx="504825" cy="369332"/>
          </a:xfrm>
          <a:prstGeom prst="rect">
            <a:avLst/>
          </a:prstGeom>
          <a:noFill/>
        </p:spPr>
        <p:txBody>
          <a:bodyPr wrap="square" rtlCol="0">
            <a:spAutoFit/>
          </a:bodyPr>
          <a:lstStyle/>
          <a:p>
            <a:r>
              <a:rPr lang="en-US" dirty="0"/>
              <a:t>V.</a:t>
            </a:r>
          </a:p>
        </p:txBody>
      </p:sp>
    </p:spTree>
    <p:extLst>
      <p:ext uri="{BB962C8B-B14F-4D97-AF65-F5344CB8AC3E}">
        <p14:creationId xmlns:p14="http://schemas.microsoft.com/office/powerpoint/2010/main" val="397632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D3CE-33A8-4FDF-BA8A-2E989CBDE284}"/>
              </a:ext>
            </a:extLst>
          </p:cNvPr>
          <p:cNvSpPr>
            <a:spLocks noGrp="1"/>
          </p:cNvSpPr>
          <p:nvPr>
            <p:ph type="title"/>
          </p:nvPr>
        </p:nvSpPr>
        <p:spPr>
          <a:xfrm>
            <a:off x="305869" y="314495"/>
            <a:ext cx="10007712" cy="801924"/>
          </a:xfrm>
        </p:spPr>
        <p:txBody>
          <a:bodyPr/>
          <a:lstStyle/>
          <a:p>
            <a:r>
              <a:rPr lang="en-US" sz="4000" dirty="0"/>
              <a:t>Charlotte shootings v. Demographics</a:t>
            </a:r>
          </a:p>
        </p:txBody>
      </p:sp>
      <p:pic>
        <p:nvPicPr>
          <p:cNvPr id="6" name="Picture 5">
            <a:extLst>
              <a:ext uri="{FF2B5EF4-FFF2-40B4-BE49-F238E27FC236}">
                <a16:creationId xmlns:a16="http://schemas.microsoft.com/office/drawing/2014/main" id="{5E2B4A04-3DC4-4728-8BF4-7954AB0AC4F7}"/>
              </a:ext>
            </a:extLst>
          </p:cNvPr>
          <p:cNvPicPr>
            <a:picLocks noChangeAspect="1"/>
          </p:cNvPicPr>
          <p:nvPr/>
        </p:nvPicPr>
        <p:blipFill>
          <a:blip r:embed="rId3"/>
          <a:stretch>
            <a:fillRect/>
          </a:stretch>
        </p:blipFill>
        <p:spPr>
          <a:xfrm>
            <a:off x="44575" y="1236800"/>
            <a:ext cx="5615376" cy="4797388"/>
          </a:xfrm>
          <a:prstGeom prst="rect">
            <a:avLst/>
          </a:prstGeom>
        </p:spPr>
      </p:pic>
      <p:pic>
        <p:nvPicPr>
          <p:cNvPr id="7" name="Picture 6">
            <a:extLst>
              <a:ext uri="{FF2B5EF4-FFF2-40B4-BE49-F238E27FC236}">
                <a16:creationId xmlns:a16="http://schemas.microsoft.com/office/drawing/2014/main" id="{8A3723BB-3DEF-4B56-9B15-273D04ADD1BA}"/>
              </a:ext>
            </a:extLst>
          </p:cNvPr>
          <p:cNvPicPr>
            <a:picLocks noChangeAspect="1"/>
          </p:cNvPicPr>
          <p:nvPr/>
        </p:nvPicPr>
        <p:blipFill>
          <a:blip r:embed="rId4"/>
          <a:stretch>
            <a:fillRect/>
          </a:stretch>
        </p:blipFill>
        <p:spPr>
          <a:xfrm>
            <a:off x="5659951" y="1236800"/>
            <a:ext cx="6511392" cy="4808813"/>
          </a:xfrm>
          <a:prstGeom prst="rect">
            <a:avLst/>
          </a:prstGeom>
        </p:spPr>
      </p:pic>
    </p:spTree>
    <p:extLst>
      <p:ext uri="{BB962C8B-B14F-4D97-AF65-F5344CB8AC3E}">
        <p14:creationId xmlns:p14="http://schemas.microsoft.com/office/powerpoint/2010/main" val="596260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045B-B4FD-4020-92A9-70F1B67CF9D4}"/>
              </a:ext>
            </a:extLst>
          </p:cNvPr>
          <p:cNvSpPr>
            <a:spLocks noGrp="1"/>
          </p:cNvSpPr>
          <p:nvPr>
            <p:ph type="title"/>
          </p:nvPr>
        </p:nvSpPr>
        <p:spPr>
          <a:xfrm>
            <a:off x="235462" y="185336"/>
            <a:ext cx="9404723" cy="1400530"/>
          </a:xfrm>
        </p:spPr>
        <p:txBody>
          <a:bodyPr/>
          <a:lstStyle/>
          <a:p>
            <a:r>
              <a:rPr lang="en-US" dirty="0"/>
              <a:t>Are wealthy neighborhoods safer?</a:t>
            </a:r>
          </a:p>
        </p:txBody>
      </p:sp>
      <p:pic>
        <p:nvPicPr>
          <p:cNvPr id="4" name="Picture 3">
            <a:extLst>
              <a:ext uri="{FF2B5EF4-FFF2-40B4-BE49-F238E27FC236}">
                <a16:creationId xmlns:a16="http://schemas.microsoft.com/office/drawing/2014/main" id="{71D9DE74-D7C3-4417-A556-225830389FD3}"/>
              </a:ext>
            </a:extLst>
          </p:cNvPr>
          <p:cNvPicPr>
            <a:picLocks noChangeAspect="1"/>
          </p:cNvPicPr>
          <p:nvPr/>
        </p:nvPicPr>
        <p:blipFill>
          <a:blip r:embed="rId3"/>
          <a:stretch>
            <a:fillRect/>
          </a:stretch>
        </p:blipFill>
        <p:spPr>
          <a:xfrm>
            <a:off x="901553" y="1025927"/>
            <a:ext cx="4218965" cy="5561673"/>
          </a:xfrm>
          <a:prstGeom prst="rect">
            <a:avLst/>
          </a:prstGeom>
        </p:spPr>
      </p:pic>
      <p:sp>
        <p:nvSpPr>
          <p:cNvPr id="5" name="Isosceles Triangle 4">
            <a:extLst>
              <a:ext uri="{FF2B5EF4-FFF2-40B4-BE49-F238E27FC236}">
                <a16:creationId xmlns:a16="http://schemas.microsoft.com/office/drawing/2014/main" id="{DA6FFC5C-8C4E-4D68-8DE1-1FAAD37BA11D}"/>
              </a:ext>
            </a:extLst>
          </p:cNvPr>
          <p:cNvSpPr/>
          <p:nvPr/>
        </p:nvSpPr>
        <p:spPr>
          <a:xfrm>
            <a:off x="2215383" y="4449400"/>
            <a:ext cx="1914525" cy="1438274"/>
          </a:xfrm>
          <a:custGeom>
            <a:avLst/>
            <a:gdLst>
              <a:gd name="connsiteX0" fmla="*/ 0 w 1571625"/>
              <a:gd name="connsiteY0" fmla="*/ 1447799 h 1447799"/>
              <a:gd name="connsiteX1" fmla="*/ 785813 w 1571625"/>
              <a:gd name="connsiteY1" fmla="*/ 0 h 1447799"/>
              <a:gd name="connsiteX2" fmla="*/ 1571625 w 1571625"/>
              <a:gd name="connsiteY2" fmla="*/ 1447799 h 1447799"/>
              <a:gd name="connsiteX3" fmla="*/ 0 w 1571625"/>
              <a:gd name="connsiteY3" fmla="*/ 1447799 h 1447799"/>
              <a:gd name="connsiteX0" fmla="*/ 0 w 1495425"/>
              <a:gd name="connsiteY0" fmla="*/ 1428749 h 1447799"/>
              <a:gd name="connsiteX1" fmla="*/ 709613 w 1495425"/>
              <a:gd name="connsiteY1" fmla="*/ 0 h 1447799"/>
              <a:gd name="connsiteX2" fmla="*/ 1495425 w 1495425"/>
              <a:gd name="connsiteY2" fmla="*/ 1447799 h 1447799"/>
              <a:gd name="connsiteX3" fmla="*/ 0 w 1495425"/>
              <a:gd name="connsiteY3" fmla="*/ 1428749 h 1447799"/>
              <a:gd name="connsiteX0" fmla="*/ 0 w 1914525"/>
              <a:gd name="connsiteY0" fmla="*/ 1428749 h 1438274"/>
              <a:gd name="connsiteX1" fmla="*/ 709613 w 1914525"/>
              <a:gd name="connsiteY1" fmla="*/ 0 h 1438274"/>
              <a:gd name="connsiteX2" fmla="*/ 1914525 w 1914525"/>
              <a:gd name="connsiteY2" fmla="*/ 1438274 h 1438274"/>
              <a:gd name="connsiteX3" fmla="*/ 0 w 1914525"/>
              <a:gd name="connsiteY3" fmla="*/ 1428749 h 1438274"/>
            </a:gdLst>
            <a:ahLst/>
            <a:cxnLst>
              <a:cxn ang="0">
                <a:pos x="connsiteX0" y="connsiteY0"/>
              </a:cxn>
              <a:cxn ang="0">
                <a:pos x="connsiteX1" y="connsiteY1"/>
              </a:cxn>
              <a:cxn ang="0">
                <a:pos x="connsiteX2" y="connsiteY2"/>
              </a:cxn>
              <a:cxn ang="0">
                <a:pos x="connsiteX3" y="connsiteY3"/>
              </a:cxn>
            </a:cxnLst>
            <a:rect l="l" t="t" r="r" b="b"/>
            <a:pathLst>
              <a:path w="1914525" h="1438274">
                <a:moveTo>
                  <a:pt x="0" y="1428749"/>
                </a:moveTo>
                <a:lnTo>
                  <a:pt x="709613" y="0"/>
                </a:lnTo>
                <a:lnTo>
                  <a:pt x="1914525" y="1438274"/>
                </a:lnTo>
                <a:lnTo>
                  <a:pt x="0" y="1428749"/>
                </a:lnTo>
                <a:close/>
              </a:path>
            </a:pathLst>
          </a:custGeom>
          <a:noFill/>
          <a:ln w="28575">
            <a:solidFill>
              <a:schemeClr val="accent3">
                <a:lumMod val="75000"/>
              </a:schemeClr>
            </a:solidFill>
          </a:ln>
          <a:effectLst>
            <a:outerShdw blurRad="107950" dist="12700" dir="5400000" algn="ctr">
              <a:srgbClr val="000000"/>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D66623-46B3-45D7-B06D-DD2680AFBD81}"/>
              </a:ext>
            </a:extLst>
          </p:cNvPr>
          <p:cNvPicPr>
            <a:picLocks noChangeAspect="1"/>
          </p:cNvPicPr>
          <p:nvPr/>
        </p:nvPicPr>
        <p:blipFill>
          <a:blip r:embed="rId4"/>
          <a:stretch>
            <a:fillRect/>
          </a:stretch>
        </p:blipFill>
        <p:spPr>
          <a:xfrm>
            <a:off x="6130445" y="1433444"/>
            <a:ext cx="4550974" cy="4746637"/>
          </a:xfrm>
          <a:prstGeom prst="rect">
            <a:avLst/>
          </a:prstGeom>
        </p:spPr>
      </p:pic>
      <p:sp>
        <p:nvSpPr>
          <p:cNvPr id="9" name="Isosceles Triangle 4">
            <a:extLst>
              <a:ext uri="{FF2B5EF4-FFF2-40B4-BE49-F238E27FC236}">
                <a16:creationId xmlns:a16="http://schemas.microsoft.com/office/drawing/2014/main" id="{30E2EDF3-C423-481E-850F-F79CC77EFC53}"/>
              </a:ext>
            </a:extLst>
          </p:cNvPr>
          <p:cNvSpPr/>
          <p:nvPr/>
        </p:nvSpPr>
        <p:spPr>
          <a:xfrm>
            <a:off x="7448669" y="3862885"/>
            <a:ext cx="1914525" cy="1438274"/>
          </a:xfrm>
          <a:custGeom>
            <a:avLst/>
            <a:gdLst>
              <a:gd name="connsiteX0" fmla="*/ 0 w 1571625"/>
              <a:gd name="connsiteY0" fmla="*/ 1447799 h 1447799"/>
              <a:gd name="connsiteX1" fmla="*/ 785813 w 1571625"/>
              <a:gd name="connsiteY1" fmla="*/ 0 h 1447799"/>
              <a:gd name="connsiteX2" fmla="*/ 1571625 w 1571625"/>
              <a:gd name="connsiteY2" fmla="*/ 1447799 h 1447799"/>
              <a:gd name="connsiteX3" fmla="*/ 0 w 1571625"/>
              <a:gd name="connsiteY3" fmla="*/ 1447799 h 1447799"/>
              <a:gd name="connsiteX0" fmla="*/ 0 w 1495425"/>
              <a:gd name="connsiteY0" fmla="*/ 1428749 h 1447799"/>
              <a:gd name="connsiteX1" fmla="*/ 709613 w 1495425"/>
              <a:gd name="connsiteY1" fmla="*/ 0 h 1447799"/>
              <a:gd name="connsiteX2" fmla="*/ 1495425 w 1495425"/>
              <a:gd name="connsiteY2" fmla="*/ 1447799 h 1447799"/>
              <a:gd name="connsiteX3" fmla="*/ 0 w 1495425"/>
              <a:gd name="connsiteY3" fmla="*/ 1428749 h 1447799"/>
              <a:gd name="connsiteX0" fmla="*/ 0 w 1914525"/>
              <a:gd name="connsiteY0" fmla="*/ 1428749 h 1438274"/>
              <a:gd name="connsiteX1" fmla="*/ 709613 w 1914525"/>
              <a:gd name="connsiteY1" fmla="*/ 0 h 1438274"/>
              <a:gd name="connsiteX2" fmla="*/ 1914525 w 1914525"/>
              <a:gd name="connsiteY2" fmla="*/ 1438274 h 1438274"/>
              <a:gd name="connsiteX3" fmla="*/ 0 w 1914525"/>
              <a:gd name="connsiteY3" fmla="*/ 1428749 h 1438274"/>
            </a:gdLst>
            <a:ahLst/>
            <a:cxnLst>
              <a:cxn ang="0">
                <a:pos x="connsiteX0" y="connsiteY0"/>
              </a:cxn>
              <a:cxn ang="0">
                <a:pos x="connsiteX1" y="connsiteY1"/>
              </a:cxn>
              <a:cxn ang="0">
                <a:pos x="connsiteX2" y="connsiteY2"/>
              </a:cxn>
              <a:cxn ang="0">
                <a:pos x="connsiteX3" y="connsiteY3"/>
              </a:cxn>
            </a:cxnLst>
            <a:rect l="l" t="t" r="r" b="b"/>
            <a:pathLst>
              <a:path w="1914525" h="1438274">
                <a:moveTo>
                  <a:pt x="0" y="1428749"/>
                </a:moveTo>
                <a:lnTo>
                  <a:pt x="709613" y="0"/>
                </a:lnTo>
                <a:lnTo>
                  <a:pt x="1914525" y="1438274"/>
                </a:lnTo>
                <a:lnTo>
                  <a:pt x="0" y="1428749"/>
                </a:lnTo>
                <a:close/>
              </a:path>
            </a:pathLst>
          </a:custGeom>
          <a:noFill/>
          <a:ln w="28575">
            <a:solidFill>
              <a:schemeClr val="accent3">
                <a:lumMod val="75000"/>
              </a:schemeClr>
            </a:solidFill>
          </a:ln>
          <a:effectLst>
            <a:outerShdw blurRad="107950" dist="12700" dir="5400000" algn="ctr">
              <a:srgbClr val="000000"/>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C2461F-D5A0-4379-8407-B7D4D61C0342}"/>
              </a:ext>
            </a:extLst>
          </p:cNvPr>
          <p:cNvSpPr txBox="1"/>
          <p:nvPr/>
        </p:nvSpPr>
        <p:spPr>
          <a:xfrm>
            <a:off x="7633547" y="4950853"/>
            <a:ext cx="1809750" cy="307777"/>
          </a:xfrm>
          <a:prstGeom prst="rect">
            <a:avLst/>
          </a:prstGeom>
          <a:noFill/>
        </p:spPr>
        <p:txBody>
          <a:bodyPr wrap="square" rtlCol="0">
            <a:spAutoFit/>
          </a:bodyPr>
          <a:lstStyle/>
          <a:p>
            <a:r>
              <a:rPr lang="en-US" sz="1400" b="1" dirty="0">
                <a:solidFill>
                  <a:schemeClr val="bg1"/>
                </a:solidFill>
              </a:rPr>
              <a:t>Zero shootings!</a:t>
            </a:r>
          </a:p>
        </p:txBody>
      </p:sp>
      <p:sp>
        <p:nvSpPr>
          <p:cNvPr id="12" name="TextBox 11">
            <a:extLst>
              <a:ext uri="{FF2B5EF4-FFF2-40B4-BE49-F238E27FC236}">
                <a16:creationId xmlns:a16="http://schemas.microsoft.com/office/drawing/2014/main" id="{ED56A31C-C993-4453-8274-F60E492F8049}"/>
              </a:ext>
            </a:extLst>
          </p:cNvPr>
          <p:cNvSpPr txBox="1"/>
          <p:nvPr/>
        </p:nvSpPr>
        <p:spPr>
          <a:xfrm>
            <a:off x="2483593" y="5448790"/>
            <a:ext cx="1809750" cy="307777"/>
          </a:xfrm>
          <a:prstGeom prst="rect">
            <a:avLst/>
          </a:prstGeom>
          <a:noFill/>
        </p:spPr>
        <p:txBody>
          <a:bodyPr wrap="square" rtlCol="0">
            <a:spAutoFit/>
          </a:bodyPr>
          <a:lstStyle/>
          <a:p>
            <a:r>
              <a:rPr lang="en-US" sz="1400" b="1" dirty="0">
                <a:solidFill>
                  <a:schemeClr val="bg1"/>
                </a:solidFill>
              </a:rPr>
              <a:t>“The Wedge”</a:t>
            </a:r>
          </a:p>
        </p:txBody>
      </p:sp>
    </p:spTree>
    <p:extLst>
      <p:ext uri="{BB962C8B-B14F-4D97-AF65-F5344CB8AC3E}">
        <p14:creationId xmlns:p14="http://schemas.microsoft.com/office/powerpoint/2010/main" val="24697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1"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grpId="0" nodeType="clickEffect">
                                  <p:stCondLst>
                                    <p:cond delay="0"/>
                                  </p:stCondLst>
                                  <p:childTnLst>
                                    <p:animScale>
                                      <p:cBhvr>
                                        <p:cTn id="4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p:bldP spid="6" grpId="1"/>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2496</TotalTime>
  <Words>1180</Words>
  <Application>Microsoft Office PowerPoint</Application>
  <PresentationFormat>Widescreen</PresentationFormat>
  <Paragraphs>130</Paragraphs>
  <Slides>14</Slides>
  <Notes>14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Presentation Format</vt:lpstr>
      <vt:lpstr>Why did people protest in Charlotte in the fall of 2016? </vt:lpstr>
      <vt:lpstr>Four key questions</vt:lpstr>
      <vt:lpstr>Police Shooting Demographics vs. Police Outreach </vt:lpstr>
      <vt:lpstr>PowerPoint Presentation</vt:lpstr>
      <vt:lpstr>U.S. Shootings Statistics</vt:lpstr>
      <vt:lpstr>National v. Charlotte Police shootings</vt:lpstr>
      <vt:lpstr>Charlotte shootings v. Demographics</vt:lpstr>
      <vt:lpstr>Are wealthy neighborhoods safer?</vt:lpstr>
      <vt:lpstr>Community Police interaction v. Shootings</vt:lpstr>
      <vt:lpstr>Conclusion</vt:lpstr>
      <vt:lpstr>Shootings near you!</vt:lpstr>
      <vt:lpstr>Shootings over time…</vt:lpstr>
      <vt:lpstr>Charlotte 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did people protest in Charlotte in the fall of 2016? </dc:title>
  <dc:creator>Corey Plott</dc:creator>
  <cp:lastModifiedBy>Corey Plott</cp:lastModifiedBy>
  <cp:revision>53</cp:revision>
  <dcterms:created xsi:type="dcterms:W3CDTF">2018-04-05T23:41:18Z</dcterms:created>
  <dcterms:modified xsi:type="dcterms:W3CDTF">2018-04-07T17:41:37Z</dcterms:modified>
</cp:coreProperties>
</file>